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454" r:id="rId2"/>
    <p:sldId id="438" r:id="rId3"/>
    <p:sldId id="436" r:id="rId4"/>
    <p:sldId id="401" r:id="rId5"/>
    <p:sldId id="402" r:id="rId6"/>
    <p:sldId id="449" r:id="rId7"/>
    <p:sldId id="414" r:id="rId8"/>
    <p:sldId id="440" r:id="rId9"/>
    <p:sldId id="441" r:id="rId10"/>
    <p:sldId id="453" r:id="rId11"/>
    <p:sldId id="455" r:id="rId12"/>
    <p:sldId id="456" r:id="rId13"/>
    <p:sldId id="457" r:id="rId14"/>
    <p:sldId id="458" r:id="rId15"/>
    <p:sldId id="403" r:id="rId16"/>
    <p:sldId id="293" r:id="rId17"/>
    <p:sldId id="346" r:id="rId18"/>
    <p:sldId id="404" r:id="rId19"/>
    <p:sldId id="444" r:id="rId20"/>
    <p:sldId id="405" r:id="rId21"/>
    <p:sldId id="427" r:id="rId22"/>
    <p:sldId id="459" r:id="rId23"/>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FF"/>
    <a:srgbClr val="FFFF66"/>
    <a:srgbClr val="008000"/>
    <a:srgbClr val="66FF33"/>
    <a:srgbClr val="00FF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showOutlineIcons="0">
    <p:restoredLeft sz="15482" autoAdjust="0"/>
    <p:restoredTop sz="87120" autoAdjust="0"/>
  </p:normalViewPr>
  <p:slideViewPr>
    <p:cSldViewPr>
      <p:cViewPr varScale="1">
        <p:scale>
          <a:sx n="65" d="100"/>
          <a:sy n="65" d="100"/>
        </p:scale>
        <p:origin x="-624"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5123"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5018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5125"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126"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5127"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22431C6C-D104-4C0E-ADA2-DAE38CF2AB49}"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D66DEA0-A79C-4893-8ECF-AF5CF12C1862}" type="slidenum">
              <a:rPr lang="en-US"/>
              <a:pPr/>
              <a:t>11</a:t>
            </a:fld>
            <a:endParaRPr lang="en-US"/>
          </a:p>
        </p:txBody>
      </p:sp>
      <p:sp>
        <p:nvSpPr>
          <p:cNvPr id="326658" name="Rectangle 2"/>
          <p:cNvSpPr>
            <a:spLocks noGrp="1" noRot="1" noChangeAspect="1" noChangeArrowheads="1" noTextEdit="1"/>
          </p:cNvSpPr>
          <p:nvPr>
            <p:ph type="sldImg"/>
          </p:nvPr>
        </p:nvSpPr>
        <p:spPr>
          <a:ln/>
        </p:spPr>
      </p:sp>
      <p:sp>
        <p:nvSpPr>
          <p:cNvPr id="326659" name="Rectangle 3"/>
          <p:cNvSpPr>
            <a:spLocks noGrp="1" noChangeArrowheads="1"/>
          </p:cNvSpPr>
          <p:nvPr>
            <p:ph type="body" idx="1"/>
          </p:nvPr>
        </p:nvSpPr>
        <p:spPr>
          <a:xfrm>
            <a:off x="914400" y="4343400"/>
            <a:ext cx="5029200" cy="4114800"/>
          </a:xfrm>
        </p:spPr>
        <p:txBody>
          <a:bodyPr/>
          <a:lstStyle/>
          <a:p>
            <a:pPr algn="just"/>
            <a:r>
              <a:rPr lang="en-US" sz="1000" b="1"/>
              <a:t>3. What is a PLC?</a:t>
            </a:r>
          </a:p>
          <a:p>
            <a:pPr algn="just"/>
            <a:r>
              <a:rPr lang="en-US" sz="1000"/>
              <a:t>It is so easy to spend your time trying to fix things, to balance the load and easy to take your focus off what is really most important. So today I would like to frame up the notion of a professional learning community as the strategic and intentional way to keep moving forward, sharing the load with others…and surviving.</a:t>
            </a:r>
          </a:p>
          <a:p>
            <a:pPr algn="just"/>
            <a:r>
              <a:rPr lang="en-US" sz="1000"/>
              <a:t>When I am talking about a PLC I am not talking about a special group set up in the school, but the whole way that the school works. When members of your school collaborate in an intentional and consistent manner to support student learning.</a:t>
            </a:r>
            <a:endParaRPr lang="en-US"/>
          </a:p>
          <a:p>
            <a:pPr algn="just"/>
            <a:endParaRPr lang="en-US">
              <a:solidFill>
                <a:schemeClr val="bg1"/>
              </a:solidFill>
            </a:endParaRPr>
          </a:p>
          <a:p>
            <a:endParaRPr lang="en-US"/>
          </a:p>
          <a:p>
            <a:r>
              <a:rPr lang="en-US"/>
              <a:t> · </a:t>
            </a:r>
          </a:p>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p:spPr>
        <p:txBody>
          <a:bodyPr/>
          <a:lstStyle/>
          <a:p>
            <a:fld id="{C62FA760-9A21-4F92-BB7B-60D5AFAB92F9}" type="slidenum">
              <a:rPr lang="en-US" smtClean="0"/>
              <a:pPr/>
              <a:t>17</a:t>
            </a:fld>
            <a:endParaRPr lang="en-US"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xfrm>
            <a:off x="685800" y="4343400"/>
            <a:ext cx="5486400" cy="4114800"/>
          </a:xfrm>
          <a:noFill/>
          <a:ln/>
        </p:spPr>
        <p:txBody>
          <a:bodyPr/>
          <a:lstStyle/>
          <a:p>
            <a:pPr eaLnBrk="1" hangingPunct="1"/>
            <a:r>
              <a:rPr lang="en-US" dirty="0" smtClean="0"/>
              <a:t> </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p>
            <a:fld id="{1A34F96A-0E0C-4352-8C74-6E1F401BF730}" type="slidenum">
              <a:rPr lang="en-US" smtClean="0"/>
              <a:pPr/>
              <a:t>19</a:t>
            </a:fld>
            <a:endParaRPr lang="en-US" smtClean="0"/>
          </a:p>
        </p:txBody>
      </p:sp>
      <p:sp>
        <p:nvSpPr>
          <p:cNvPr id="27651" name="Slide Image Placeholder 1"/>
          <p:cNvSpPr>
            <a:spLocks noGrp="1" noRot="1" noChangeAspect="1" noTextEdit="1"/>
          </p:cNvSpPr>
          <p:nvPr>
            <p:ph type="sldImg"/>
          </p:nvPr>
        </p:nvSpPr>
        <p:spPr>
          <a:ln/>
        </p:spPr>
      </p:sp>
      <p:sp>
        <p:nvSpPr>
          <p:cNvPr id="27652" name="Notes Placeholder 2"/>
          <p:cNvSpPr>
            <a:spLocks noGrp="1"/>
          </p:cNvSpPr>
          <p:nvPr>
            <p:ph type="body" idx="1"/>
          </p:nvPr>
        </p:nvSpPr>
        <p:spPr>
          <a:noFill/>
          <a:ln/>
        </p:spPr>
        <p:txBody>
          <a:bodyPr/>
          <a:lstStyle/>
          <a:p>
            <a:pPr eaLnBrk="1" hangingPunct="1"/>
            <a:endParaRPr lang="en-US" smtClean="0"/>
          </a:p>
        </p:txBody>
      </p:sp>
      <p:sp>
        <p:nvSpPr>
          <p:cNvPr id="4" name="Slide Number Placeholder 3"/>
          <p:cNvSpPr txBox="1">
            <a:spLocks noGrp="1"/>
          </p:cNvSpPr>
          <p:nvPr/>
        </p:nvSpPr>
        <p:spPr>
          <a:xfrm>
            <a:off x="3884613" y="8685213"/>
            <a:ext cx="2971800" cy="457200"/>
          </a:xfrm>
          <a:prstGeom prst="rect">
            <a:avLst/>
          </a:prstGeom>
          <a:noFill/>
        </p:spPr>
        <p:txBody>
          <a:bodyPr anchor="b"/>
          <a:lstStyle/>
          <a:p>
            <a:pPr algn="r" fontAlgn="auto">
              <a:spcBef>
                <a:spcPts val="0"/>
              </a:spcBef>
              <a:spcAft>
                <a:spcPts val="0"/>
              </a:spcAft>
              <a:defRPr/>
            </a:pPr>
            <a:fld id="{7DC88161-7949-4746-9D52-9CC7A29BCA7E}" type="slidenum">
              <a:rPr lang="en-US" sz="1200">
                <a:latin typeface="+mn-lt"/>
              </a:rPr>
              <a:pPr algn="r" fontAlgn="auto">
                <a:spcBef>
                  <a:spcPts val="0"/>
                </a:spcBef>
                <a:spcAft>
                  <a:spcPts val="0"/>
                </a:spcAft>
                <a:defRPr/>
              </a:pPr>
              <a:t>19</a:t>
            </a:fld>
            <a:endParaRPr lang="en-US" sz="1200" dirty="0">
              <a:latin typeface="+mn-lt"/>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AB71F1A-E20F-4351-8E8B-E40CF9D73654}" type="slidenum">
              <a:rPr lang="en-US"/>
              <a:pPr/>
              <a:t>21</a:t>
            </a:fld>
            <a:endParaRPr lang="en-US"/>
          </a:p>
        </p:txBody>
      </p:sp>
      <p:sp>
        <p:nvSpPr>
          <p:cNvPr id="280578" name="Rectangle 2"/>
          <p:cNvSpPr>
            <a:spLocks noGrp="1" noRot="1" noChangeAspect="1" noChangeArrowheads="1" noTextEdit="1"/>
          </p:cNvSpPr>
          <p:nvPr>
            <p:ph type="sldImg"/>
          </p:nvPr>
        </p:nvSpPr>
        <p:spPr>
          <a:xfrm>
            <a:off x="1144588" y="685800"/>
            <a:ext cx="4572000" cy="3429000"/>
          </a:xfrm>
          <a:ln/>
        </p:spPr>
      </p:sp>
      <p:sp>
        <p:nvSpPr>
          <p:cNvPr id="280579" name="Rectangle 3"/>
          <p:cNvSpPr>
            <a:spLocks noGrp="1" noChangeArrowheads="1"/>
          </p:cNvSpPr>
          <p:nvPr>
            <p:ph type="body" idx="1"/>
          </p:nvPr>
        </p:nvSpPr>
        <p:spPr>
          <a:xfrm>
            <a:off x="685800" y="4343400"/>
            <a:ext cx="5486400" cy="4114800"/>
          </a:xfrm>
        </p:spPr>
        <p:txBody>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7F4D1F65-47C2-41F5-9097-19EAC26CBD9C}" type="slidenum">
              <a:rPr lang="en-US" smtClean="0"/>
              <a:pPr/>
              <a:t>22</a:t>
            </a:fld>
            <a:endParaRPr lang="en-US" smtClean="0"/>
          </a:p>
        </p:txBody>
      </p:sp>
      <p:sp>
        <p:nvSpPr>
          <p:cNvPr id="28675" name="Slide Image Placeholder 1"/>
          <p:cNvSpPr>
            <a:spLocks noGrp="1" noRot="1" noChangeAspect="1" noTextEdit="1"/>
          </p:cNvSpPr>
          <p:nvPr>
            <p:ph type="sldImg"/>
          </p:nvPr>
        </p:nvSpPr>
        <p:spPr>
          <a:ln/>
        </p:spPr>
      </p:sp>
      <p:sp>
        <p:nvSpPr>
          <p:cNvPr id="28676" name="Notes Placeholder 2"/>
          <p:cNvSpPr>
            <a:spLocks noGrp="1"/>
          </p:cNvSpPr>
          <p:nvPr>
            <p:ph type="body" idx="1"/>
          </p:nvPr>
        </p:nvSpPr>
        <p:spPr>
          <a:noFill/>
          <a:ln/>
        </p:spPr>
        <p:txBody>
          <a:bodyPr/>
          <a:lstStyle/>
          <a:p>
            <a:pPr eaLnBrk="1" hangingPunct="1"/>
            <a:endParaRPr lang="en-US" smtClean="0"/>
          </a:p>
        </p:txBody>
      </p:sp>
      <p:sp>
        <p:nvSpPr>
          <p:cNvPr id="4" name="Slide Number Placeholder 3"/>
          <p:cNvSpPr txBox="1">
            <a:spLocks noGrp="1"/>
          </p:cNvSpPr>
          <p:nvPr/>
        </p:nvSpPr>
        <p:spPr>
          <a:xfrm>
            <a:off x="3884613" y="8685213"/>
            <a:ext cx="2971800" cy="457200"/>
          </a:xfrm>
          <a:prstGeom prst="rect">
            <a:avLst/>
          </a:prstGeom>
          <a:noFill/>
        </p:spPr>
        <p:txBody>
          <a:bodyPr anchor="b"/>
          <a:lstStyle/>
          <a:p>
            <a:pPr algn="r" fontAlgn="auto">
              <a:spcBef>
                <a:spcPts val="0"/>
              </a:spcBef>
              <a:spcAft>
                <a:spcPts val="0"/>
              </a:spcAft>
              <a:defRPr/>
            </a:pPr>
            <a:fld id="{EF22F59D-E554-4853-815D-501958FA0BF4}" type="slidenum">
              <a:rPr lang="en-US" sz="1200">
                <a:latin typeface="+mn-lt"/>
              </a:rPr>
              <a:pPr algn="r" fontAlgn="auto">
                <a:spcBef>
                  <a:spcPts val="0"/>
                </a:spcBef>
                <a:spcAft>
                  <a:spcPts val="0"/>
                </a:spcAft>
                <a:defRPr/>
              </a:pPr>
              <a:t>22</a:t>
            </a:fld>
            <a:endParaRPr lang="en-US" sz="1200" dirty="0">
              <a:latin typeface="+mn-lt"/>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87943A35-C8F8-475C-88EB-0E187B49A722}"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C04813E-F1CC-40D1-926F-F4E902C5C410}"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0EAA25C-756F-4FF2-AFEF-84E50A1CC5A0}"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85800" y="609600"/>
            <a:ext cx="7772400" cy="5486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C0B7EF4D-CD33-4269-B8D1-5490846B34CB}"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F0DDE90-192F-4373-90EA-8D5B2A08EB0E}"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A94C99C-7B41-47CB-98D6-47EA2166CA05}"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5AE99BCF-B9A7-4A8A-8E06-B18A1610A45E}"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AFC16E5B-59C8-435E-997B-0BC181FE76D8}"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57C21707-70A8-4AC1-9B88-14369FAD7E64}"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5B6B7218-3112-4A97-B346-4CECA4471166}"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E511125-A6E5-491B-AC11-8CC891006DDC}"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ECD96B34-6BC5-40A4-8C05-7EDAD385723A}"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1"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19334386-F799-4AFE-A8BB-21D6AB41B8C7}"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13.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4.jpeg"/><Relationship Id="rId1" Type="http://schemas.openxmlformats.org/officeDocument/2006/relationships/slideLayout" Target="../slideLayouts/slideLayout7.xml"/><Relationship Id="rId4" Type="http://schemas.openxmlformats.org/officeDocument/2006/relationships/image" Target="../media/image20.jpeg"/></Relationships>
</file>

<file path=ppt/slides/_rels/slide1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14.jpeg"/><Relationship Id="rId1" Type="http://schemas.openxmlformats.org/officeDocument/2006/relationships/slideLayout" Target="../slideLayouts/slideLayout7.xml"/><Relationship Id="rId4" Type="http://schemas.openxmlformats.org/officeDocument/2006/relationships/image" Target="../media/image23.jpeg"/></Relationships>
</file>

<file path=ppt/slides/_rels/slide2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685800" y="2286000"/>
            <a:ext cx="7772400" cy="1143000"/>
          </a:xfrm>
        </p:spPr>
        <p:txBody>
          <a:bodyPr/>
          <a:lstStyle/>
          <a:p>
            <a:pPr eaLnBrk="1" hangingPunct="1"/>
            <a:endParaRPr lang="en-US" smtClean="0"/>
          </a:p>
        </p:txBody>
      </p:sp>
      <p:sp>
        <p:nvSpPr>
          <p:cNvPr id="3075" name="Rectangle 3"/>
          <p:cNvSpPr>
            <a:spLocks noGrp="1" noChangeArrowheads="1"/>
          </p:cNvSpPr>
          <p:nvPr>
            <p:ph type="subTitle" idx="1"/>
          </p:nvPr>
        </p:nvSpPr>
        <p:spPr/>
        <p:txBody>
          <a:bodyPr/>
          <a:lstStyle/>
          <a:p>
            <a:pPr eaLnBrk="1" hangingPunct="1"/>
            <a:endParaRPr lang="en-US" smtClean="0"/>
          </a:p>
        </p:txBody>
      </p:sp>
      <p:sp>
        <p:nvSpPr>
          <p:cNvPr id="10" name="Rectangle 9"/>
          <p:cNvSpPr/>
          <p:nvPr/>
        </p:nvSpPr>
        <p:spPr>
          <a:xfrm>
            <a:off x="4953000" y="0"/>
            <a:ext cx="4191000" cy="1447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1" name="TextBox 10"/>
          <p:cNvSpPr txBox="1"/>
          <p:nvPr/>
        </p:nvSpPr>
        <p:spPr>
          <a:xfrm>
            <a:off x="5029200" y="76200"/>
            <a:ext cx="3886200" cy="1692275"/>
          </a:xfrm>
          <a:prstGeom prst="rect">
            <a:avLst/>
          </a:prstGeom>
          <a:noFill/>
        </p:spPr>
        <p:txBody>
          <a:bodyPr>
            <a:spAutoFit/>
          </a:bodyPr>
          <a:lstStyle/>
          <a:p>
            <a:pPr>
              <a:defRPr/>
            </a:pPr>
            <a:r>
              <a:rPr lang="en-US" sz="2800" b="1" dirty="0">
                <a:solidFill>
                  <a:schemeClr val="accent2">
                    <a:lumMod val="75000"/>
                  </a:schemeClr>
                </a:solidFill>
                <a:latin typeface="Poor Richard" pitchFamily="18" charset="0"/>
              </a:rPr>
              <a:t>Living and Learning in a Global Community</a:t>
            </a:r>
            <a:r>
              <a:rPr lang="en-US" sz="2800" dirty="0">
                <a:latin typeface="Poor Richard" pitchFamily="18" charset="0"/>
              </a:rPr>
              <a:t/>
            </a:r>
            <a:br>
              <a:rPr lang="en-US" sz="2800" dirty="0">
                <a:latin typeface="Poor Richard" pitchFamily="18" charset="0"/>
              </a:rPr>
            </a:br>
            <a:r>
              <a:rPr lang="en-US" b="1" dirty="0"/>
              <a:t>Innovative Schools Virtual University</a:t>
            </a:r>
            <a:endParaRPr lang="en-US" sz="2800" b="1" dirty="0">
              <a:latin typeface="Poor Richard" pitchFamily="18" charset="0"/>
            </a:endParaRPr>
          </a:p>
        </p:txBody>
      </p:sp>
      <p:pic>
        <p:nvPicPr>
          <p:cNvPr id="7" name="Picture 6" descr="connected(2).jpg"/>
          <p:cNvPicPr>
            <a:picLocks noChangeAspect="1"/>
          </p:cNvPicPr>
          <p:nvPr/>
        </p:nvPicPr>
        <p:blipFill>
          <a:blip r:embed="rId2"/>
          <a:stretch>
            <a:fillRect/>
          </a:stretch>
        </p:blipFill>
        <p:spPr>
          <a:xfrm>
            <a:off x="0" y="0"/>
            <a:ext cx="9144000" cy="685800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endParaRPr lang="en-US" smtClean="0"/>
          </a:p>
        </p:txBody>
      </p:sp>
      <p:sp>
        <p:nvSpPr>
          <p:cNvPr id="27651" name="Rectangle 3"/>
          <p:cNvSpPr>
            <a:spLocks noGrp="1" noChangeArrowheads="1"/>
          </p:cNvSpPr>
          <p:nvPr>
            <p:ph type="body" idx="1"/>
          </p:nvPr>
        </p:nvSpPr>
        <p:spPr/>
        <p:txBody>
          <a:bodyPr/>
          <a:lstStyle/>
          <a:p>
            <a:endParaRPr lang="en-US" smtClean="0"/>
          </a:p>
        </p:txBody>
      </p:sp>
      <p:pic>
        <p:nvPicPr>
          <p:cNvPr id="27652" name="Picture 4" descr="schooling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pic>
        <p:nvPicPr>
          <p:cNvPr id="27653" name="Picture 7" descr="shift-black-and-orange-logo"/>
          <p:cNvPicPr>
            <a:picLocks noChangeAspect="1" noChangeArrowheads="1"/>
          </p:cNvPicPr>
          <p:nvPr/>
        </p:nvPicPr>
        <p:blipFill>
          <a:blip r:embed="rId3" cstate="print"/>
          <a:srcRect/>
          <a:stretch>
            <a:fillRect/>
          </a:stretch>
        </p:blipFill>
        <p:spPr bwMode="auto">
          <a:xfrm>
            <a:off x="4191000" y="685800"/>
            <a:ext cx="2895600" cy="1482725"/>
          </a:xfrm>
          <a:prstGeom prst="rect">
            <a:avLst/>
          </a:prstGeom>
          <a:noFill/>
          <a:ln w="9525">
            <a:noFill/>
            <a:miter lim="800000"/>
            <a:headEnd/>
            <a:tailEnd/>
          </a:ln>
        </p:spPr>
      </p:pic>
      <p:sp>
        <p:nvSpPr>
          <p:cNvPr id="7" name="TextBox 6"/>
          <p:cNvSpPr txBox="1"/>
          <p:nvPr/>
        </p:nvSpPr>
        <p:spPr>
          <a:xfrm>
            <a:off x="609600" y="3048000"/>
            <a:ext cx="8382000" cy="3231654"/>
          </a:xfrm>
          <a:prstGeom prst="rect">
            <a:avLst/>
          </a:prstGeom>
          <a:noFill/>
        </p:spPr>
        <p:txBody>
          <a:bodyPr wrap="square">
            <a:spAutoFit/>
          </a:bodyPr>
          <a:lstStyle/>
          <a:p>
            <a:pPr>
              <a:defRPr/>
            </a:pPr>
            <a:r>
              <a:rPr lang="en-US" sz="3600" dirty="0"/>
              <a:t>PD of the 21</a:t>
            </a:r>
            <a:r>
              <a:rPr lang="en-US" sz="3600" baseline="30000" dirty="0"/>
              <a:t>st</a:t>
            </a:r>
            <a:r>
              <a:rPr lang="en-US" sz="3600" dirty="0"/>
              <a:t> Century will be—</a:t>
            </a:r>
            <a:r>
              <a:rPr lang="en-US" sz="4800" dirty="0"/>
              <a:t/>
            </a:r>
            <a:br>
              <a:rPr lang="en-US" sz="4800" dirty="0"/>
            </a:br>
            <a:r>
              <a:rPr lang="en-US" sz="4800" dirty="0"/>
              <a:t> 	</a:t>
            </a:r>
            <a:r>
              <a:rPr lang="en-US" sz="4800" i="1" dirty="0">
                <a:solidFill>
                  <a:srgbClr val="FF0000"/>
                </a:solidFill>
              </a:rPr>
              <a:t>teacher directed through:</a:t>
            </a:r>
          </a:p>
          <a:p>
            <a:pPr lvl="6">
              <a:defRPr/>
            </a:pPr>
            <a:r>
              <a:rPr lang="en-US" sz="4800" dirty="0"/>
              <a:t>Connections </a:t>
            </a:r>
            <a:br>
              <a:rPr lang="en-US" sz="4800" dirty="0"/>
            </a:br>
            <a:r>
              <a:rPr lang="en-US" sz="4800" dirty="0"/>
              <a:t>(</a:t>
            </a:r>
            <a:r>
              <a:rPr lang="en-US" sz="4800" dirty="0" smtClean="0"/>
              <a:t>PLNs, PLCs </a:t>
            </a:r>
            <a:r>
              <a:rPr lang="en-US" sz="4800" dirty="0"/>
              <a:t>&amp; </a:t>
            </a:r>
            <a:r>
              <a:rPr lang="en-US" sz="4800" dirty="0" err="1"/>
              <a:t>CoP</a:t>
            </a:r>
            <a:r>
              <a:rPr lang="en-US" sz="4800" dirty="0"/>
              <a:t>)</a:t>
            </a:r>
          </a:p>
          <a:p>
            <a:pPr>
              <a:defRPr/>
            </a:pP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325634" name="Picture 2"/>
          <p:cNvPicPr>
            <a:picLocks noChangeAspect="1" noChangeArrowheads="1"/>
          </p:cNvPicPr>
          <p:nvPr/>
        </p:nvPicPr>
        <p:blipFill>
          <a:blip r:embed="rId3"/>
          <a:srcRect/>
          <a:stretch>
            <a:fillRect/>
          </a:stretch>
        </p:blipFill>
        <p:spPr bwMode="auto">
          <a:xfrm>
            <a:off x="533400" y="838200"/>
            <a:ext cx="6705600" cy="5029200"/>
          </a:xfrm>
          <a:prstGeom prst="rect">
            <a:avLst/>
          </a:prstGeom>
          <a:noFill/>
          <a:ln w="9525">
            <a:noFill/>
            <a:miter lim="800000"/>
            <a:headEnd/>
            <a:tailEnd/>
          </a:ln>
          <a:effectLst/>
        </p:spPr>
      </p:pic>
      <p:sp>
        <p:nvSpPr>
          <p:cNvPr id="325635" name="Text Box 3"/>
          <p:cNvSpPr txBox="1">
            <a:spLocks noChangeArrowheads="1"/>
          </p:cNvSpPr>
          <p:nvPr/>
        </p:nvSpPr>
        <p:spPr bwMode="auto">
          <a:xfrm>
            <a:off x="3352800" y="4510088"/>
            <a:ext cx="5410200" cy="823912"/>
          </a:xfrm>
          <a:prstGeom prst="rect">
            <a:avLst/>
          </a:prstGeom>
          <a:noFill/>
          <a:ln w="9525">
            <a:noFill/>
            <a:miter lim="800000"/>
            <a:headEnd/>
            <a:tailEnd/>
          </a:ln>
          <a:effectLst>
            <a:outerShdw dist="63500" dir="2700000" algn="ctr" rotWithShape="0">
              <a:srgbClr val="C71317">
                <a:alpha val="89999"/>
              </a:srgbClr>
            </a:outerShdw>
          </a:effectLst>
        </p:spPr>
        <p:txBody>
          <a:bodyPr>
            <a:spAutoFit/>
          </a:bodyPr>
          <a:lstStyle/>
          <a:p>
            <a:pPr eaLnBrk="0" hangingPunct="0">
              <a:spcBef>
                <a:spcPct val="50000"/>
              </a:spcBef>
            </a:pPr>
            <a:r>
              <a:rPr lang="en-US" sz="4800" b="1">
                <a:solidFill>
                  <a:schemeClr val="bg1"/>
                </a:solidFill>
                <a:ea typeface="MS PGothic" pitchFamily="34" charset="-128"/>
              </a:rPr>
              <a:t>WHAT IS A PLC?</a:t>
            </a:r>
            <a:endParaRPr lang="en-US" sz="3600" b="1">
              <a:ea typeface="MS PGothic" pitchFamily="34" charset="-128"/>
            </a:endParaRPr>
          </a:p>
        </p:txBody>
      </p:sp>
      <p:pic>
        <p:nvPicPr>
          <p:cNvPr id="325637" name="Picture 5" descr="future-of-learning_id2728501_size390"/>
          <p:cNvPicPr>
            <a:picLocks noChangeAspect="1" noChangeArrowheads="1"/>
          </p:cNvPicPr>
          <p:nvPr/>
        </p:nvPicPr>
        <p:blipFill>
          <a:blip r:embed="rId4"/>
          <a:srcRect/>
          <a:stretch>
            <a:fillRect/>
          </a:stretch>
        </p:blipFill>
        <p:spPr bwMode="auto">
          <a:xfrm>
            <a:off x="990600" y="304800"/>
            <a:ext cx="2670175" cy="4005263"/>
          </a:xfrm>
          <a:prstGeom prst="rect">
            <a:avLst/>
          </a:prstGeom>
          <a:noFill/>
        </p:spPr>
      </p:pic>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 Box 2"/>
          <p:cNvSpPr txBox="1">
            <a:spLocks noChangeArrowheads="1"/>
          </p:cNvSpPr>
          <p:nvPr/>
        </p:nvSpPr>
        <p:spPr bwMode="auto">
          <a:xfrm>
            <a:off x="1676400" y="228600"/>
            <a:ext cx="5973763" cy="1371600"/>
          </a:xfrm>
          <a:prstGeom prst="rect">
            <a:avLst/>
          </a:prstGeom>
          <a:noFill/>
          <a:ln w="9525">
            <a:noFill/>
            <a:miter lim="800000"/>
            <a:headEnd/>
            <a:tailEnd/>
          </a:ln>
        </p:spPr>
        <p:txBody>
          <a:bodyPr wrap="none">
            <a:spAutoFit/>
          </a:bodyPr>
          <a:lstStyle/>
          <a:p>
            <a:pPr algn="ctr"/>
            <a:r>
              <a:rPr lang="en-US" sz="4200" b="1">
                <a:latin typeface="Tempus Sans ITC" pitchFamily="82" charset="0"/>
              </a:rPr>
              <a:t>The Power of Professional</a:t>
            </a:r>
          </a:p>
          <a:p>
            <a:pPr algn="ctr"/>
            <a:r>
              <a:rPr lang="en-US" sz="4200" b="1">
                <a:latin typeface="Tempus Sans ITC" pitchFamily="82" charset="0"/>
              </a:rPr>
              <a:t>Learning Communities</a:t>
            </a:r>
          </a:p>
        </p:txBody>
      </p:sp>
      <p:sp>
        <p:nvSpPr>
          <p:cNvPr id="16387" name="Text Box 3"/>
          <p:cNvSpPr txBox="1">
            <a:spLocks noChangeArrowheads="1"/>
          </p:cNvSpPr>
          <p:nvPr/>
        </p:nvSpPr>
        <p:spPr bwMode="auto">
          <a:xfrm>
            <a:off x="762000" y="1905000"/>
            <a:ext cx="7848600" cy="4370388"/>
          </a:xfrm>
          <a:prstGeom prst="rect">
            <a:avLst/>
          </a:prstGeom>
          <a:noFill/>
          <a:ln w="9525">
            <a:noFill/>
            <a:miter lim="800000"/>
            <a:headEnd/>
            <a:tailEnd/>
          </a:ln>
        </p:spPr>
        <p:txBody>
          <a:bodyPr>
            <a:spAutoFit/>
          </a:bodyPr>
          <a:lstStyle/>
          <a:p>
            <a:pPr>
              <a:lnSpc>
                <a:spcPct val="125000"/>
              </a:lnSpc>
            </a:pPr>
            <a:r>
              <a:rPr lang="en-US" sz="2800" b="1">
                <a:solidFill>
                  <a:srgbClr val="055261"/>
                </a:solidFill>
                <a:latin typeface="Tempus Sans ITC" pitchFamily="82" charset="0"/>
              </a:rPr>
              <a:t>The most promising strategy for sustained, substantive school improvement is building the capacity of school personnel to function as a professional learning community.  The path to change in the classroom lies within and through professional learning communities.</a:t>
            </a:r>
          </a:p>
          <a:p>
            <a:endParaRPr lang="en-US" sz="1200" b="1">
              <a:solidFill>
                <a:srgbClr val="055261"/>
              </a:solidFill>
              <a:latin typeface="Tempus Sans ITC" pitchFamily="82" charset="0"/>
            </a:endParaRPr>
          </a:p>
          <a:p>
            <a:pPr algn="r"/>
            <a:r>
              <a:rPr lang="en-US" sz="2800" b="1">
                <a:solidFill>
                  <a:srgbClr val="055261"/>
                </a:solidFill>
                <a:latin typeface="Tempus Sans ITC" pitchFamily="82" charset="0"/>
              </a:rPr>
              <a:t>		Milbrey McLaughlin</a:t>
            </a:r>
            <a:br>
              <a:rPr lang="en-US" sz="2800" b="1">
                <a:solidFill>
                  <a:srgbClr val="055261"/>
                </a:solidFill>
                <a:latin typeface="Tempus Sans ITC" pitchFamily="82" charset="0"/>
              </a:rPr>
            </a:br>
            <a:r>
              <a:rPr lang="en-US" sz="2800"/>
              <a:t> </a:t>
            </a:r>
            <a:r>
              <a:rPr lang="en-US" sz="2000" i="1">
                <a:solidFill>
                  <a:srgbClr val="0070C0"/>
                </a:solidFill>
              </a:rPr>
              <a:t>Professor of Education - Stanford University</a:t>
            </a:r>
            <a:endParaRPr lang="en-US" sz="2000" b="1" i="1">
              <a:solidFill>
                <a:srgbClr val="0070C0"/>
              </a:solidFill>
              <a:latin typeface="Tempus Sans ITC" pitchFamily="82"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3346" name="Text Box 2"/>
          <p:cNvSpPr txBox="1">
            <a:spLocks noChangeArrowheads="1"/>
          </p:cNvSpPr>
          <p:nvPr/>
        </p:nvSpPr>
        <p:spPr bwMode="auto">
          <a:xfrm>
            <a:off x="914400" y="533400"/>
            <a:ext cx="7488238" cy="731838"/>
          </a:xfrm>
          <a:prstGeom prst="rect">
            <a:avLst/>
          </a:prstGeom>
          <a:noFill/>
          <a:ln w="9525">
            <a:noFill/>
            <a:miter lim="800000"/>
            <a:headEnd/>
            <a:tailEnd/>
          </a:ln>
          <a:effectLst/>
        </p:spPr>
        <p:txBody>
          <a:bodyPr wrap="none">
            <a:spAutoFit/>
          </a:bodyPr>
          <a:lstStyle/>
          <a:p>
            <a:pPr algn="ctr"/>
            <a:r>
              <a:rPr lang="en-US" sz="4200" b="1">
                <a:latin typeface="Tempus Sans ITC" pitchFamily="82" charset="0"/>
              </a:rPr>
              <a:t>Need for a Collaborative</a:t>
            </a:r>
            <a:r>
              <a:rPr lang="en-US" sz="4200" b="1">
                <a:solidFill>
                  <a:schemeClr val="bg1"/>
                </a:solidFill>
                <a:latin typeface="Tempus Sans ITC" pitchFamily="82" charset="0"/>
              </a:rPr>
              <a:t> </a:t>
            </a:r>
            <a:r>
              <a:rPr lang="en-US" sz="4200" b="1">
                <a:latin typeface="Tempus Sans ITC" pitchFamily="82" charset="0"/>
              </a:rPr>
              <a:t>Culture</a:t>
            </a:r>
          </a:p>
        </p:txBody>
      </p:sp>
      <p:sp>
        <p:nvSpPr>
          <p:cNvPr id="313347" name="Text Box 3"/>
          <p:cNvSpPr txBox="1">
            <a:spLocks noChangeArrowheads="1"/>
          </p:cNvSpPr>
          <p:nvPr/>
        </p:nvSpPr>
        <p:spPr bwMode="auto">
          <a:xfrm>
            <a:off x="914400" y="2209800"/>
            <a:ext cx="7239000" cy="3444875"/>
          </a:xfrm>
          <a:prstGeom prst="rect">
            <a:avLst/>
          </a:prstGeom>
          <a:noFill/>
          <a:ln w="9525">
            <a:noFill/>
            <a:miter lim="800000"/>
            <a:headEnd/>
            <a:tailEnd/>
          </a:ln>
          <a:effectLst/>
        </p:spPr>
        <p:txBody>
          <a:bodyPr>
            <a:spAutoFit/>
          </a:bodyPr>
          <a:lstStyle/>
          <a:p>
            <a:pPr>
              <a:lnSpc>
                <a:spcPct val="125000"/>
              </a:lnSpc>
            </a:pPr>
            <a:r>
              <a:rPr lang="en-US" sz="2800" b="1">
                <a:solidFill>
                  <a:srgbClr val="055261"/>
                </a:solidFill>
                <a:latin typeface="Tempus Sans ITC" pitchFamily="82" charset="0"/>
              </a:rPr>
              <a:t>Throughout our ten-year study, whenever we found an effective school or an effective department within a school, </a:t>
            </a:r>
            <a:r>
              <a:rPr lang="en-US" sz="2800" b="1" u="sng">
                <a:solidFill>
                  <a:srgbClr val="055261"/>
                </a:solidFill>
                <a:latin typeface="Tempus Sans ITC" pitchFamily="82" charset="0"/>
              </a:rPr>
              <a:t>without exception</a:t>
            </a:r>
            <a:r>
              <a:rPr lang="en-US" sz="2800" b="1">
                <a:solidFill>
                  <a:srgbClr val="055261"/>
                </a:solidFill>
                <a:latin typeface="Tempus Sans ITC" pitchFamily="82" charset="0"/>
              </a:rPr>
              <a:t> that school or department has been a part of a collaborative professional learning community.</a:t>
            </a:r>
          </a:p>
          <a:p>
            <a:pPr algn="r">
              <a:lnSpc>
                <a:spcPct val="125000"/>
              </a:lnSpc>
            </a:pPr>
            <a:endParaRPr lang="en-US" sz="800" b="1">
              <a:solidFill>
                <a:srgbClr val="055261"/>
              </a:solidFill>
              <a:latin typeface="Tempus Sans ITC" pitchFamily="82" charset="0"/>
            </a:endParaRPr>
          </a:p>
          <a:p>
            <a:pPr algn="r">
              <a:lnSpc>
                <a:spcPct val="125000"/>
              </a:lnSpc>
            </a:pPr>
            <a:r>
              <a:rPr lang="en-US" sz="2800" b="1">
                <a:solidFill>
                  <a:srgbClr val="055261"/>
                </a:solidFill>
                <a:latin typeface="Tempus Sans ITC" pitchFamily="82" charset="0"/>
              </a:rPr>
              <a:t>Milbrey McLaughlin</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4370" name="Text Box 2"/>
          <p:cNvSpPr txBox="1">
            <a:spLocks noChangeArrowheads="1"/>
          </p:cNvSpPr>
          <p:nvPr/>
        </p:nvSpPr>
        <p:spPr bwMode="auto">
          <a:xfrm>
            <a:off x="914400" y="457200"/>
            <a:ext cx="7488238" cy="731838"/>
          </a:xfrm>
          <a:prstGeom prst="rect">
            <a:avLst/>
          </a:prstGeom>
          <a:noFill/>
          <a:ln w="9525">
            <a:noFill/>
            <a:miter lim="800000"/>
            <a:headEnd/>
            <a:tailEnd/>
          </a:ln>
          <a:effectLst/>
        </p:spPr>
        <p:txBody>
          <a:bodyPr wrap="none">
            <a:spAutoFit/>
          </a:bodyPr>
          <a:lstStyle/>
          <a:p>
            <a:pPr algn="ctr"/>
            <a:r>
              <a:rPr lang="en-US" sz="4200" b="1">
                <a:latin typeface="Tempus Sans ITC" pitchFamily="82" charset="0"/>
              </a:rPr>
              <a:t>Need for a Collaborative Culture</a:t>
            </a:r>
          </a:p>
        </p:txBody>
      </p:sp>
      <p:sp>
        <p:nvSpPr>
          <p:cNvPr id="314371" name="Text Box 3"/>
          <p:cNvSpPr txBox="1">
            <a:spLocks noChangeArrowheads="1"/>
          </p:cNvSpPr>
          <p:nvPr/>
        </p:nvSpPr>
        <p:spPr bwMode="auto">
          <a:xfrm>
            <a:off x="1066800" y="1828800"/>
            <a:ext cx="7315200" cy="4564063"/>
          </a:xfrm>
          <a:prstGeom prst="rect">
            <a:avLst/>
          </a:prstGeom>
          <a:noFill/>
          <a:ln w="9525">
            <a:noFill/>
            <a:miter lim="800000"/>
            <a:headEnd/>
            <a:tailEnd/>
          </a:ln>
          <a:effectLst/>
        </p:spPr>
        <p:txBody>
          <a:bodyPr>
            <a:spAutoFit/>
          </a:bodyPr>
          <a:lstStyle/>
          <a:p>
            <a:pPr>
              <a:lnSpc>
                <a:spcPct val="125000"/>
              </a:lnSpc>
            </a:pPr>
            <a:r>
              <a:rPr lang="en-US" sz="2600" b="1">
                <a:solidFill>
                  <a:srgbClr val="055261"/>
                </a:solidFill>
                <a:latin typeface="Tempus Sans ITC" pitchFamily="82" charset="0"/>
              </a:rPr>
              <a:t>If schools want to enhance their capacity to boost student learning, they should work on building a collaborative culture…When groups, rather than individuals, are seen as the main units for implementing curriculum, instruction, and assessment, they facilitate development of shared purposes for student learning and collective responsibility to achieve it.</a:t>
            </a:r>
          </a:p>
          <a:p>
            <a:pPr>
              <a:lnSpc>
                <a:spcPct val="125000"/>
              </a:lnSpc>
            </a:pPr>
            <a:r>
              <a:rPr lang="en-US" sz="2600" b="1">
                <a:solidFill>
                  <a:srgbClr val="055261"/>
                </a:solidFill>
                <a:latin typeface="Tempus Sans ITC" pitchFamily="82" charset="0"/>
              </a:rPr>
              <a:t>					Fred Newman</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2" descr="plp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41987" name="Text Box 3"/>
          <p:cNvSpPr txBox="1">
            <a:spLocks noChangeArrowheads="1"/>
          </p:cNvSpPr>
          <p:nvPr/>
        </p:nvSpPr>
        <p:spPr bwMode="auto">
          <a:xfrm>
            <a:off x="381000" y="1741488"/>
            <a:ext cx="8534400" cy="2830512"/>
          </a:xfrm>
          <a:prstGeom prst="rect">
            <a:avLst/>
          </a:prstGeom>
          <a:noFill/>
          <a:ln w="9525">
            <a:noFill/>
            <a:miter lim="800000"/>
            <a:headEnd/>
            <a:tailEnd/>
          </a:ln>
        </p:spPr>
        <p:txBody>
          <a:bodyPr>
            <a:spAutoFit/>
          </a:bodyPr>
          <a:lstStyle/>
          <a:p>
            <a:pPr>
              <a:spcBef>
                <a:spcPct val="50000"/>
              </a:spcBef>
            </a:pPr>
            <a:r>
              <a:rPr lang="en-US" b="1">
                <a:solidFill>
                  <a:srgbClr val="5F5F5F"/>
                </a:solidFill>
                <a:latin typeface="Arial" pitchFamily="34" charset="0"/>
              </a:rPr>
              <a:t>The driving engine of the collaborative culture of a PLC is </a:t>
            </a:r>
            <a:r>
              <a:rPr lang="en-US" b="1">
                <a:solidFill>
                  <a:srgbClr val="0099CC"/>
                </a:solidFill>
                <a:latin typeface="Arial" pitchFamily="34" charset="0"/>
              </a:rPr>
              <a:t>the team.</a:t>
            </a:r>
            <a:r>
              <a:rPr lang="en-US" b="1">
                <a:solidFill>
                  <a:srgbClr val="5F5F5F"/>
                </a:solidFill>
                <a:latin typeface="Arial" pitchFamily="34" charset="0"/>
              </a:rPr>
              <a:t> They work together in an ongoing effort to discover best practices and to expand their professional expertise. </a:t>
            </a:r>
          </a:p>
          <a:p>
            <a:pPr>
              <a:spcBef>
                <a:spcPct val="50000"/>
              </a:spcBef>
            </a:pPr>
            <a:r>
              <a:rPr lang="en-US" b="1">
                <a:solidFill>
                  <a:srgbClr val="0099CC"/>
                </a:solidFill>
                <a:latin typeface="Arial" pitchFamily="34" charset="0"/>
              </a:rPr>
              <a:t>PLCs are our best hope for reculturing schools. We want to focus on shifting from a culture of teacher isolation to a</a:t>
            </a:r>
            <a:r>
              <a:rPr lang="en-US" b="1">
                <a:solidFill>
                  <a:srgbClr val="5F5F5F"/>
                </a:solidFill>
                <a:latin typeface="Arial" pitchFamily="34" charset="0"/>
              </a:rPr>
              <a:t> culture of deep and meaningful collaboration</a:t>
            </a:r>
            <a:r>
              <a:rPr lang="en-US">
                <a:solidFill>
                  <a:srgbClr val="5F5F5F"/>
                </a:solidFill>
                <a:latin typeface="Arial" pitchFamily="34" charset="0"/>
              </a:rPr>
              <a:t>.</a:t>
            </a:r>
          </a:p>
        </p:txBody>
      </p:sp>
      <p:pic>
        <p:nvPicPr>
          <p:cNvPr id="41988" name="Picture 4" descr="cop"/>
          <p:cNvPicPr>
            <a:picLocks noChangeAspect="1" noChangeArrowheads="1"/>
          </p:cNvPicPr>
          <p:nvPr/>
        </p:nvPicPr>
        <p:blipFill>
          <a:blip r:embed="rId3" cstate="print"/>
          <a:srcRect/>
          <a:stretch>
            <a:fillRect/>
          </a:stretch>
        </p:blipFill>
        <p:spPr bwMode="auto">
          <a:xfrm>
            <a:off x="6096000" y="4572000"/>
            <a:ext cx="2400300" cy="1800225"/>
          </a:xfrm>
          <a:prstGeom prst="rect">
            <a:avLst/>
          </a:prstGeom>
          <a:noFill/>
          <a:ln w="28575">
            <a:solidFill>
              <a:schemeClr val="accent1"/>
            </a:solidFill>
            <a:miter lim="800000"/>
            <a:headEnd/>
            <a:tailEnd/>
          </a:ln>
        </p:spPr>
      </p:pic>
      <p:sp>
        <p:nvSpPr>
          <p:cNvPr id="41989" name="Text Box 5"/>
          <p:cNvSpPr txBox="1">
            <a:spLocks noChangeArrowheads="1"/>
          </p:cNvSpPr>
          <p:nvPr/>
        </p:nvSpPr>
        <p:spPr bwMode="auto">
          <a:xfrm>
            <a:off x="0" y="441325"/>
            <a:ext cx="5105400" cy="1676400"/>
          </a:xfrm>
          <a:prstGeom prst="rect">
            <a:avLst/>
          </a:prstGeom>
          <a:noFill/>
          <a:ln w="9525">
            <a:noFill/>
            <a:miter lim="800000"/>
            <a:headEnd/>
            <a:tailEnd/>
          </a:ln>
        </p:spPr>
        <p:txBody>
          <a:bodyPr>
            <a:spAutoFit/>
          </a:bodyPr>
          <a:lstStyle/>
          <a:p>
            <a:pPr>
              <a:spcBef>
                <a:spcPct val="50000"/>
              </a:spcBef>
            </a:pPr>
            <a:r>
              <a:rPr lang="en-US" sz="3200">
                <a:latin typeface="Arial" pitchFamily="34" charset="0"/>
              </a:rPr>
              <a:t>Professional Learning Communities</a:t>
            </a:r>
            <a:r>
              <a:rPr lang="en-US" sz="4000">
                <a:latin typeface="Arial" pitchFamily="34" charset="0"/>
              </a:rPr>
              <a:t/>
            </a:r>
            <a:br>
              <a:rPr lang="en-US" sz="4000">
                <a:latin typeface="Arial" pitchFamily="34" charset="0"/>
              </a:rPr>
            </a:br>
            <a:endParaRPr lang="en-US" sz="4000">
              <a:latin typeface="Arial" pitchFamily="34" charset="0"/>
            </a:endParaRPr>
          </a:p>
        </p:txBody>
      </p:sp>
      <p:sp>
        <p:nvSpPr>
          <p:cNvPr id="41990" name="TextBox 5"/>
          <p:cNvSpPr txBox="1">
            <a:spLocks noChangeArrowheads="1"/>
          </p:cNvSpPr>
          <p:nvPr/>
        </p:nvSpPr>
        <p:spPr bwMode="auto">
          <a:xfrm>
            <a:off x="228600" y="4953000"/>
            <a:ext cx="5334000" cy="1200150"/>
          </a:xfrm>
          <a:prstGeom prst="rect">
            <a:avLst/>
          </a:prstGeom>
          <a:noFill/>
          <a:ln w="9525">
            <a:noFill/>
            <a:miter lim="800000"/>
            <a:headEnd/>
            <a:tailEnd/>
          </a:ln>
        </p:spPr>
        <p:txBody>
          <a:bodyPr>
            <a:spAutoFit/>
          </a:bodyPr>
          <a:lstStyle/>
          <a:p>
            <a:r>
              <a:rPr lang="en-US" b="1">
                <a:solidFill>
                  <a:srgbClr val="C00000"/>
                </a:solidFill>
              </a:rPr>
              <a:t>FOCUS: Local , F2F, Job-embedded- in Real Time</a:t>
            </a:r>
          </a:p>
          <a:p>
            <a:endParaRPr lang="en-US" b="1">
              <a:solidFill>
                <a:srgbClr val="C00000"/>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learnecology"/>
          <p:cNvPicPr>
            <a:picLocks noChangeAspect="1" noChangeArrowheads="1"/>
          </p:cNvPicPr>
          <p:nvPr/>
        </p:nvPicPr>
        <p:blipFill>
          <a:blip r:embed="rId2" cstate="print"/>
          <a:srcRect/>
          <a:stretch>
            <a:fillRect/>
          </a:stretch>
        </p:blipFill>
        <p:spPr bwMode="auto">
          <a:xfrm>
            <a:off x="0" y="-30163"/>
            <a:ext cx="9144000" cy="6888163"/>
          </a:xfrm>
          <a:prstGeom prst="rect">
            <a:avLst/>
          </a:prstGeom>
          <a:noFill/>
          <a:ln w="9525">
            <a:noFill/>
            <a:miter lim="800000"/>
            <a:headEnd/>
            <a:tailEnd/>
          </a:ln>
        </p:spPr>
      </p:pic>
      <p:sp>
        <p:nvSpPr>
          <p:cNvPr id="20483" name="Rectangle 3"/>
          <p:cNvSpPr>
            <a:spLocks noChangeArrowheads="1"/>
          </p:cNvSpPr>
          <p:nvPr/>
        </p:nvSpPr>
        <p:spPr bwMode="auto">
          <a:xfrm>
            <a:off x="1601788" y="6553200"/>
            <a:ext cx="6415087" cy="304800"/>
          </a:xfrm>
          <a:prstGeom prst="rect">
            <a:avLst/>
          </a:prstGeom>
          <a:noFill/>
          <a:ln w="9525">
            <a:noFill/>
            <a:miter lim="800000"/>
            <a:headEnd/>
            <a:tailEnd/>
          </a:ln>
        </p:spPr>
        <p:txBody>
          <a:bodyPr wrap="none">
            <a:spAutoFit/>
          </a:bodyPr>
          <a:lstStyle/>
          <a:p>
            <a:pPr eaLnBrk="0" hangingPunct="0"/>
            <a:r>
              <a:rPr lang="en-GB" sz="1400" b="1" i="1">
                <a:solidFill>
                  <a:schemeClr val="bg1"/>
                </a:solidFill>
                <a:latin typeface="Verdana" pitchFamily="34" charset="0"/>
              </a:rPr>
              <a:t>http://www.elearnspace.org/Articles/google_whitepaper.pdf</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endParaRPr lang="en-US" smtClean="0"/>
          </a:p>
        </p:txBody>
      </p:sp>
      <p:pic>
        <p:nvPicPr>
          <p:cNvPr id="7171" name="Picture 3" descr="masterslide"/>
          <p:cNvPicPr>
            <a:picLocks noGrp="1" noChangeAspect="1" noChangeArrowheads="1"/>
          </p:cNvPicPr>
          <p:nvPr>
            <p:ph idx="1"/>
          </p:nvPr>
        </p:nvPicPr>
        <p:blipFill>
          <a:blip r:embed="rId3" cstate="print"/>
          <a:srcRect/>
          <a:stretch>
            <a:fillRect/>
          </a:stretch>
        </p:blipFill>
        <p:spPr>
          <a:xfrm>
            <a:off x="0" y="0"/>
            <a:ext cx="9144000" cy="6858000"/>
          </a:xfrm>
          <a:noFill/>
        </p:spPr>
      </p:pic>
      <p:sp>
        <p:nvSpPr>
          <p:cNvPr id="7172" name="Text Box 4"/>
          <p:cNvSpPr txBox="1">
            <a:spLocks noChangeArrowheads="1"/>
          </p:cNvSpPr>
          <p:nvPr/>
        </p:nvSpPr>
        <p:spPr bwMode="auto">
          <a:xfrm>
            <a:off x="1371600" y="76200"/>
            <a:ext cx="7315200" cy="646331"/>
          </a:xfrm>
          <a:prstGeom prst="rect">
            <a:avLst/>
          </a:prstGeom>
          <a:noFill/>
          <a:ln w="9525">
            <a:noFill/>
            <a:miter lim="800000"/>
            <a:headEnd/>
            <a:tailEnd/>
          </a:ln>
        </p:spPr>
        <p:txBody>
          <a:bodyPr>
            <a:spAutoFit/>
          </a:bodyPr>
          <a:lstStyle/>
          <a:p>
            <a:pPr algn="ctr">
              <a:spcBef>
                <a:spcPct val="50000"/>
              </a:spcBef>
            </a:pPr>
            <a:r>
              <a:rPr lang="en-US" sz="3600" dirty="0" smtClean="0">
                <a:solidFill>
                  <a:schemeClr val="bg1"/>
                </a:solidFill>
                <a:latin typeface="American Typewriter"/>
              </a:rPr>
              <a:t>Communities</a:t>
            </a:r>
            <a:endParaRPr lang="en-US" sz="3600" dirty="0">
              <a:solidFill>
                <a:schemeClr val="bg1"/>
              </a:solidFill>
              <a:latin typeface="American Typewriter"/>
            </a:endParaRPr>
          </a:p>
        </p:txBody>
      </p:sp>
      <p:pic>
        <p:nvPicPr>
          <p:cNvPr id="7173" name="Picture 5" descr="eye"/>
          <p:cNvPicPr>
            <a:picLocks noChangeAspect="1" noChangeArrowheads="1"/>
          </p:cNvPicPr>
          <p:nvPr/>
        </p:nvPicPr>
        <p:blipFill>
          <a:blip r:embed="rId4" cstate="print"/>
          <a:srcRect/>
          <a:stretch>
            <a:fillRect/>
          </a:stretch>
        </p:blipFill>
        <p:spPr bwMode="auto">
          <a:xfrm>
            <a:off x="2286000" y="1295400"/>
            <a:ext cx="5210175" cy="3465513"/>
          </a:xfrm>
          <a:prstGeom prst="rect">
            <a:avLst/>
          </a:prstGeom>
          <a:noFill/>
          <a:ln w="9525">
            <a:noFill/>
            <a:miter lim="800000"/>
            <a:headEnd/>
            <a:tailEnd/>
          </a:ln>
        </p:spPr>
      </p:pic>
      <p:sp>
        <p:nvSpPr>
          <p:cNvPr id="7174" name="Text Box 6"/>
          <p:cNvSpPr txBox="1">
            <a:spLocks noChangeArrowheads="1"/>
          </p:cNvSpPr>
          <p:nvPr/>
        </p:nvSpPr>
        <p:spPr bwMode="auto">
          <a:xfrm>
            <a:off x="1905000" y="5105400"/>
            <a:ext cx="6629400" cy="1569660"/>
          </a:xfrm>
          <a:prstGeom prst="rect">
            <a:avLst/>
          </a:prstGeom>
          <a:noFill/>
          <a:ln w="9525">
            <a:noFill/>
            <a:miter lim="800000"/>
            <a:headEnd/>
            <a:tailEnd/>
          </a:ln>
        </p:spPr>
        <p:txBody>
          <a:bodyPr>
            <a:spAutoFit/>
          </a:bodyPr>
          <a:lstStyle/>
          <a:p>
            <a:pPr>
              <a:spcBef>
                <a:spcPct val="50000"/>
              </a:spcBef>
            </a:pPr>
            <a:r>
              <a:rPr lang="en-US" dirty="0" smtClean="0">
                <a:solidFill>
                  <a:schemeClr val="bg1"/>
                </a:solidFill>
                <a:latin typeface="Arial" pitchFamily="34" charset="0"/>
              </a:rPr>
              <a:t>Building capacity in both individuals and groups</a:t>
            </a:r>
          </a:p>
          <a:p>
            <a:pPr>
              <a:spcBef>
                <a:spcPct val="50000"/>
              </a:spcBef>
            </a:pPr>
            <a:r>
              <a:rPr lang="en-US" dirty="0" smtClean="0">
                <a:solidFill>
                  <a:schemeClr val="bg1"/>
                </a:solidFill>
                <a:latin typeface="Arial" pitchFamily="34" charset="0"/>
              </a:rPr>
              <a:t>Self efficacy  and collective efficacy </a:t>
            </a:r>
          </a:p>
          <a:p>
            <a:pPr>
              <a:spcBef>
                <a:spcPct val="50000"/>
              </a:spcBef>
            </a:pPr>
            <a:r>
              <a:rPr lang="en-US" dirty="0" smtClean="0">
                <a:solidFill>
                  <a:schemeClr val="bg1"/>
                </a:solidFill>
                <a:latin typeface="Arial" pitchFamily="34" charset="0"/>
              </a:rPr>
              <a:t>Global citizenship within a local context</a:t>
            </a:r>
            <a:endParaRPr lang="en-US" dirty="0">
              <a:solidFill>
                <a:schemeClr val="bg1"/>
              </a:solidFill>
              <a:latin typeface="Arial"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Picture 2" descr="plp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43011" name="Text Box 5"/>
          <p:cNvSpPr txBox="1">
            <a:spLocks noChangeArrowheads="1"/>
          </p:cNvSpPr>
          <p:nvPr/>
        </p:nvSpPr>
        <p:spPr bwMode="auto">
          <a:xfrm>
            <a:off x="0" y="441325"/>
            <a:ext cx="5105400" cy="1200150"/>
          </a:xfrm>
          <a:prstGeom prst="rect">
            <a:avLst/>
          </a:prstGeom>
          <a:noFill/>
          <a:ln w="9525">
            <a:noFill/>
            <a:miter lim="800000"/>
            <a:headEnd/>
            <a:tailEnd/>
          </a:ln>
        </p:spPr>
        <p:txBody>
          <a:bodyPr>
            <a:spAutoFit/>
          </a:bodyPr>
          <a:lstStyle/>
          <a:p>
            <a:pPr>
              <a:spcBef>
                <a:spcPct val="50000"/>
              </a:spcBef>
            </a:pPr>
            <a:r>
              <a:rPr lang="en-US" sz="3200">
                <a:latin typeface="Arial" pitchFamily="34" charset="0"/>
              </a:rPr>
              <a:t>Communities of Practice</a:t>
            </a:r>
            <a:r>
              <a:rPr lang="en-US" sz="4000">
                <a:latin typeface="Arial" pitchFamily="34" charset="0"/>
              </a:rPr>
              <a:t/>
            </a:r>
            <a:br>
              <a:rPr lang="en-US" sz="4000">
                <a:latin typeface="Arial" pitchFamily="34" charset="0"/>
              </a:rPr>
            </a:br>
            <a:endParaRPr lang="en-US" sz="4000">
              <a:latin typeface="Arial" pitchFamily="34" charset="0"/>
            </a:endParaRPr>
          </a:p>
        </p:txBody>
      </p:sp>
      <p:pic>
        <p:nvPicPr>
          <p:cNvPr id="43012" name="Picture 7" descr="p386fig2.jpg"/>
          <p:cNvPicPr>
            <a:picLocks noChangeAspect="1"/>
          </p:cNvPicPr>
          <p:nvPr/>
        </p:nvPicPr>
        <p:blipFill>
          <a:blip r:embed="rId3" cstate="print"/>
          <a:srcRect/>
          <a:stretch>
            <a:fillRect/>
          </a:stretch>
        </p:blipFill>
        <p:spPr bwMode="auto">
          <a:xfrm>
            <a:off x="0" y="1143000"/>
            <a:ext cx="4419600" cy="4448175"/>
          </a:xfrm>
          <a:prstGeom prst="rect">
            <a:avLst/>
          </a:prstGeom>
          <a:noFill/>
          <a:ln w="9525">
            <a:noFill/>
            <a:miter lim="800000"/>
            <a:headEnd/>
            <a:tailEnd/>
          </a:ln>
        </p:spPr>
      </p:pic>
      <p:pic>
        <p:nvPicPr>
          <p:cNvPr id="43013" name="Picture 8" descr="patterns-for-online-community-of-inquiry-diagram.jpg"/>
          <p:cNvPicPr>
            <a:picLocks noChangeAspect="1"/>
          </p:cNvPicPr>
          <p:nvPr/>
        </p:nvPicPr>
        <p:blipFill>
          <a:blip r:embed="rId4" cstate="print"/>
          <a:srcRect/>
          <a:stretch>
            <a:fillRect/>
          </a:stretch>
        </p:blipFill>
        <p:spPr bwMode="auto">
          <a:xfrm>
            <a:off x="0" y="0"/>
            <a:ext cx="9144000" cy="6858000"/>
          </a:xfrm>
          <a:prstGeom prst="rect">
            <a:avLst/>
          </a:prstGeom>
          <a:noFill/>
          <a:ln w="9525">
            <a:noFill/>
            <a:miter lim="800000"/>
            <a:headEnd/>
            <a:tailEnd/>
          </a:ln>
        </p:spPr>
      </p:pic>
      <p:sp>
        <p:nvSpPr>
          <p:cNvPr id="43014" name="Rectangle 5"/>
          <p:cNvSpPr>
            <a:spLocks noChangeArrowheads="1"/>
          </p:cNvSpPr>
          <p:nvPr/>
        </p:nvSpPr>
        <p:spPr bwMode="auto">
          <a:xfrm>
            <a:off x="0" y="6197600"/>
            <a:ext cx="3962400" cy="584200"/>
          </a:xfrm>
          <a:prstGeom prst="rect">
            <a:avLst/>
          </a:prstGeom>
          <a:noFill/>
          <a:ln w="9525">
            <a:noFill/>
            <a:miter lim="800000"/>
            <a:headEnd/>
            <a:tailEnd/>
          </a:ln>
        </p:spPr>
        <p:txBody>
          <a:bodyPr>
            <a:spAutoFit/>
          </a:bodyPr>
          <a:lstStyle/>
          <a:p>
            <a:r>
              <a:rPr lang="en-US" sz="1600" b="1" dirty="0">
                <a:solidFill>
                  <a:srgbClr val="FF0000"/>
                </a:solidFill>
              </a:rPr>
              <a:t>FOCUS: Situated, Synchronous, Asynchronous- Online and Walled Garden</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Content Placeholder 2"/>
          <p:cNvSpPr>
            <a:spLocks noGrp="1"/>
          </p:cNvSpPr>
          <p:nvPr>
            <p:ph idx="4294967295"/>
          </p:nvPr>
        </p:nvSpPr>
        <p:spPr>
          <a:xfrm>
            <a:off x="285750" y="285750"/>
            <a:ext cx="8229600" cy="1042988"/>
          </a:xfrm>
        </p:spPr>
        <p:txBody>
          <a:bodyPr/>
          <a:lstStyle/>
          <a:p>
            <a:pPr eaLnBrk="1" hangingPunct="1">
              <a:buFontTx/>
              <a:buNone/>
            </a:pPr>
            <a:r>
              <a:rPr lang="en-NZ" sz="2800" smtClean="0">
                <a:latin typeface="Bell Gothic Std Light"/>
              </a:rPr>
              <a:t>    “Some online communities emerge out of nowhere, are totally unplanned and blossom.  But these are the minority.  There is a good  deal of evidence to suggest that careful planning is essential to the success of an online community”</a:t>
            </a:r>
            <a:r>
              <a:rPr lang="en-NZ" sz="1800" smtClean="0">
                <a:latin typeface="Bell Gothic Std Light"/>
              </a:rPr>
              <a:t>  </a:t>
            </a:r>
          </a:p>
          <a:p>
            <a:pPr eaLnBrk="1" hangingPunct="1">
              <a:buFontTx/>
              <a:buNone/>
            </a:pPr>
            <a:r>
              <a:rPr lang="en-NZ" sz="1800" smtClean="0">
                <a:latin typeface="Bell Gothic Std Light"/>
              </a:rPr>
              <a:t>                                                                                                             </a:t>
            </a:r>
          </a:p>
          <a:p>
            <a:pPr algn="r" eaLnBrk="1" hangingPunct="1">
              <a:buFontTx/>
              <a:buNone/>
            </a:pPr>
            <a:endParaRPr lang="en-NZ" sz="1100" i="1" smtClean="0">
              <a:latin typeface="Bell Gothic Std Light"/>
            </a:endParaRPr>
          </a:p>
          <a:p>
            <a:pPr algn="r" eaLnBrk="1" hangingPunct="1">
              <a:buFontTx/>
              <a:buNone/>
            </a:pPr>
            <a:endParaRPr lang="en-NZ" sz="1100" i="1" smtClean="0">
              <a:latin typeface="Bell Gothic Std Light"/>
            </a:endParaRPr>
          </a:p>
          <a:p>
            <a:pPr algn="r" eaLnBrk="1" hangingPunct="1">
              <a:buFontTx/>
              <a:buNone/>
            </a:pPr>
            <a:r>
              <a:rPr lang="en-NZ" sz="1100" i="1" smtClean="0">
                <a:latin typeface="Bell Gothic Std Light"/>
              </a:rPr>
              <a:t> </a:t>
            </a:r>
            <a:r>
              <a:rPr lang="en-NZ" sz="900" i="1" smtClean="0">
                <a:latin typeface="Bell Gothic Std Light"/>
              </a:rPr>
              <a:t>(Australian Flexible Learning Framework, What are the characteristics of effective online learning communities? pg 7,  2003)</a:t>
            </a:r>
            <a:endParaRPr lang="en-US" sz="900" i="1" smtClean="0">
              <a:latin typeface="Bell Gothic Std Light"/>
            </a:endParaRPr>
          </a:p>
        </p:txBody>
      </p:sp>
      <p:pic>
        <p:nvPicPr>
          <p:cNvPr id="22531" name="Picture 6" descr="ist2_3289603-dry-flower-on-white-background.jpg"/>
          <p:cNvPicPr>
            <a:picLocks noChangeAspect="1"/>
          </p:cNvPicPr>
          <p:nvPr/>
        </p:nvPicPr>
        <p:blipFill>
          <a:blip r:embed="rId3" cstate="print"/>
          <a:srcRect/>
          <a:stretch>
            <a:fillRect/>
          </a:stretch>
        </p:blipFill>
        <p:spPr bwMode="auto">
          <a:xfrm>
            <a:off x="3903663" y="3657600"/>
            <a:ext cx="2130425" cy="3200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unleashing2.jpg"/>
          <p:cNvPicPr>
            <a:picLocks noGrp="1" noChangeAspect="1"/>
          </p:cNvPicPr>
          <p:nvPr>
            <p:ph idx="1"/>
          </p:nvPr>
        </p:nvPicPr>
        <p:blipFill>
          <a:blip r:embed="rId2" cstate="print"/>
          <a:stretch>
            <a:fillRect/>
          </a:stretch>
        </p:blipFill>
        <p:spPr>
          <a:xfrm>
            <a:off x="0" y="19050"/>
            <a:ext cx="9144000" cy="6838950"/>
          </a:xfrm>
        </p:spPr>
      </p:pic>
      <p:sp>
        <p:nvSpPr>
          <p:cNvPr id="9" name="TextBox 8"/>
          <p:cNvSpPr txBox="1"/>
          <p:nvPr/>
        </p:nvSpPr>
        <p:spPr>
          <a:xfrm>
            <a:off x="1447800" y="914400"/>
            <a:ext cx="7924800" cy="7294305"/>
          </a:xfrm>
          <a:prstGeom prst="rect">
            <a:avLst/>
          </a:prstGeom>
          <a:noFill/>
        </p:spPr>
        <p:txBody>
          <a:bodyPr wrap="square" rtlCol="0">
            <a:spAutoFit/>
          </a:bodyPr>
          <a:lstStyle/>
          <a:p>
            <a:r>
              <a:rPr lang="en-US" sz="3600" dirty="0" smtClean="0">
                <a:latin typeface="Segoe Print" pitchFamily="2" charset="0"/>
              </a:rPr>
              <a:t>How will education be different tomorrow because of our meeting today? </a:t>
            </a:r>
          </a:p>
          <a:p>
            <a:endParaRPr lang="en-US" sz="3600" dirty="0" smtClean="0">
              <a:latin typeface="Segoe Print" pitchFamily="2" charset="0"/>
            </a:endParaRPr>
          </a:p>
          <a:p>
            <a:r>
              <a:rPr lang="en-US" sz="3600" dirty="0" smtClean="0">
                <a:latin typeface="Segoe Print" pitchFamily="2" charset="0"/>
              </a:rPr>
              <a:t>How will you contextualize and mobilize what you learn?</a:t>
            </a:r>
            <a:br>
              <a:rPr lang="en-US" sz="3600" dirty="0" smtClean="0">
                <a:latin typeface="Segoe Print" pitchFamily="2" charset="0"/>
              </a:rPr>
            </a:br>
            <a:endParaRPr lang="en-US" sz="3600" dirty="0" smtClean="0">
              <a:latin typeface="Segoe Print" pitchFamily="2" charset="0"/>
            </a:endParaRPr>
          </a:p>
          <a:p>
            <a:r>
              <a:rPr lang="en-US" sz="3600" dirty="0" smtClean="0">
                <a:latin typeface="Segoe Print" pitchFamily="2" charset="0"/>
              </a:rPr>
              <a:t>How will you leverage, how will you enable your faculty to leverage- collective intelligence?</a:t>
            </a:r>
          </a:p>
          <a:p>
            <a:endParaRPr lang="en-US" sz="3600" dirty="0" smtClean="0">
              <a:latin typeface="Segoe Print" pitchFamily="2" charset="0"/>
            </a:endParaRPr>
          </a:p>
          <a:p>
            <a:endParaRPr lang="en-US" sz="3600" dirty="0" smtClean="0">
              <a:latin typeface="Segoe Print" pitchFamily="2" charset="0"/>
            </a:endParaRPr>
          </a:p>
          <a:p>
            <a:endParaRPr lang="en-US" sz="3600" dirty="0">
              <a:latin typeface="Segoe Print" pitchFamily="2"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2" name="Picture 2" descr="plp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46083" name="Text Box 5"/>
          <p:cNvSpPr txBox="1">
            <a:spLocks noChangeArrowheads="1"/>
          </p:cNvSpPr>
          <p:nvPr/>
        </p:nvSpPr>
        <p:spPr bwMode="auto">
          <a:xfrm>
            <a:off x="0" y="441325"/>
            <a:ext cx="5105400" cy="1692275"/>
          </a:xfrm>
          <a:prstGeom prst="rect">
            <a:avLst/>
          </a:prstGeom>
          <a:noFill/>
          <a:ln w="9525">
            <a:noFill/>
            <a:miter lim="800000"/>
            <a:headEnd/>
            <a:tailEnd/>
          </a:ln>
        </p:spPr>
        <p:txBody>
          <a:bodyPr>
            <a:spAutoFit/>
          </a:bodyPr>
          <a:lstStyle/>
          <a:p>
            <a:pPr>
              <a:spcBef>
                <a:spcPct val="50000"/>
              </a:spcBef>
            </a:pPr>
            <a:r>
              <a:rPr lang="en-US" sz="3200">
                <a:latin typeface="Arial" pitchFamily="34" charset="0"/>
              </a:rPr>
              <a:t>Personal Learning Networks</a:t>
            </a:r>
            <a:r>
              <a:rPr lang="en-US" sz="4000">
                <a:latin typeface="Arial" pitchFamily="34" charset="0"/>
              </a:rPr>
              <a:t/>
            </a:r>
            <a:br>
              <a:rPr lang="en-US" sz="4000">
                <a:latin typeface="Arial" pitchFamily="34" charset="0"/>
              </a:rPr>
            </a:br>
            <a:endParaRPr lang="en-US" sz="4000">
              <a:latin typeface="Arial" pitchFamily="34" charset="0"/>
            </a:endParaRPr>
          </a:p>
        </p:txBody>
      </p:sp>
      <p:pic>
        <p:nvPicPr>
          <p:cNvPr id="46084" name="Picture 4" descr="3118564555_bfb76f024a.jpg"/>
          <p:cNvPicPr>
            <a:picLocks noChangeAspect="1"/>
          </p:cNvPicPr>
          <p:nvPr/>
        </p:nvPicPr>
        <p:blipFill>
          <a:blip r:embed="rId3" cstate="print"/>
          <a:srcRect/>
          <a:stretch>
            <a:fillRect/>
          </a:stretch>
        </p:blipFill>
        <p:spPr bwMode="auto">
          <a:xfrm>
            <a:off x="-304800" y="1828800"/>
            <a:ext cx="4557713" cy="3400425"/>
          </a:xfrm>
          <a:prstGeom prst="rect">
            <a:avLst/>
          </a:prstGeom>
          <a:noFill/>
          <a:ln w="9525">
            <a:noFill/>
            <a:miter lim="800000"/>
            <a:headEnd/>
            <a:tailEnd/>
          </a:ln>
        </p:spPr>
      </p:pic>
      <p:pic>
        <p:nvPicPr>
          <p:cNvPr id="46085" name="Picture 5" descr="csmithPLNmap(577x400).jpg"/>
          <p:cNvPicPr>
            <a:picLocks noChangeAspect="1"/>
          </p:cNvPicPr>
          <p:nvPr/>
        </p:nvPicPr>
        <p:blipFill>
          <a:blip r:embed="rId4" cstate="print"/>
          <a:srcRect/>
          <a:stretch>
            <a:fillRect/>
          </a:stretch>
        </p:blipFill>
        <p:spPr bwMode="auto">
          <a:xfrm>
            <a:off x="3886200" y="1676400"/>
            <a:ext cx="5202238" cy="3606800"/>
          </a:xfrm>
          <a:prstGeom prst="rect">
            <a:avLst/>
          </a:prstGeom>
          <a:noFill/>
          <a:ln w="9525">
            <a:noFill/>
            <a:miter lim="800000"/>
            <a:headEnd/>
            <a:tailEnd/>
          </a:ln>
        </p:spPr>
      </p:pic>
      <p:sp>
        <p:nvSpPr>
          <p:cNvPr id="46086" name="Rectangle 6"/>
          <p:cNvSpPr>
            <a:spLocks noChangeArrowheads="1"/>
          </p:cNvSpPr>
          <p:nvPr/>
        </p:nvSpPr>
        <p:spPr bwMode="auto">
          <a:xfrm>
            <a:off x="0" y="5791200"/>
            <a:ext cx="7410450" cy="1016000"/>
          </a:xfrm>
          <a:prstGeom prst="rect">
            <a:avLst/>
          </a:prstGeom>
          <a:noFill/>
          <a:ln w="9525">
            <a:noFill/>
            <a:miter lim="800000"/>
            <a:headEnd/>
            <a:tailEnd/>
          </a:ln>
        </p:spPr>
        <p:txBody>
          <a:bodyPr wrap="none">
            <a:spAutoFit/>
          </a:bodyPr>
          <a:lstStyle/>
          <a:p>
            <a:r>
              <a:rPr lang="en-US" sz="2000" b="1">
                <a:solidFill>
                  <a:srgbClr val="C00000"/>
                </a:solidFill>
              </a:rPr>
              <a:t>FOCUS: Individual, Connecting to Learning Objects, Resources </a:t>
            </a:r>
            <a:br>
              <a:rPr lang="en-US" sz="2000" b="1">
                <a:solidFill>
                  <a:srgbClr val="C00000"/>
                </a:solidFill>
              </a:rPr>
            </a:br>
            <a:r>
              <a:rPr lang="en-US" sz="2000" b="1">
                <a:solidFill>
                  <a:srgbClr val="C00000"/>
                </a:solidFill>
              </a:rPr>
              <a:t>and People – Social Network Driven</a:t>
            </a:r>
            <a:br>
              <a:rPr lang="en-US" sz="2000" b="1">
                <a:solidFill>
                  <a:srgbClr val="C00000"/>
                </a:solidFill>
              </a:rPr>
            </a:br>
            <a:endParaRPr lang="en-US" sz="2000">
              <a:solidFill>
                <a:srgbClr val="002060"/>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9554" name="Rectangle 2"/>
          <p:cNvSpPr>
            <a:spLocks noGrp="1" noChangeArrowheads="1"/>
          </p:cNvSpPr>
          <p:nvPr>
            <p:ph type="title"/>
          </p:nvPr>
        </p:nvSpPr>
        <p:spPr/>
        <p:txBody>
          <a:bodyPr/>
          <a:lstStyle/>
          <a:p>
            <a:endParaRPr lang="en-US"/>
          </a:p>
        </p:txBody>
      </p:sp>
      <p:sp>
        <p:nvSpPr>
          <p:cNvPr id="279555" name="Rectangle 3"/>
          <p:cNvSpPr>
            <a:spLocks noGrp="1" noChangeArrowheads="1"/>
          </p:cNvSpPr>
          <p:nvPr>
            <p:ph type="body" idx="1"/>
          </p:nvPr>
        </p:nvSpPr>
        <p:spPr/>
        <p:txBody>
          <a:bodyPr/>
          <a:lstStyle/>
          <a:p>
            <a:endParaRPr lang="en-US"/>
          </a:p>
        </p:txBody>
      </p:sp>
      <p:pic>
        <p:nvPicPr>
          <p:cNvPr id="279556" name="Picture 4" descr="keynote_bg_slide"/>
          <p:cNvPicPr>
            <a:picLocks noChangeAspect="1" noChangeArrowheads="1"/>
          </p:cNvPicPr>
          <p:nvPr/>
        </p:nvPicPr>
        <p:blipFill>
          <a:blip r:embed="rId3" cstate="print"/>
          <a:srcRect/>
          <a:stretch>
            <a:fillRect/>
          </a:stretch>
        </p:blipFill>
        <p:spPr bwMode="auto">
          <a:xfrm>
            <a:off x="0" y="0"/>
            <a:ext cx="9144000" cy="6858000"/>
          </a:xfrm>
          <a:prstGeom prst="rect">
            <a:avLst/>
          </a:prstGeom>
          <a:noFill/>
        </p:spPr>
      </p:pic>
      <p:sp>
        <p:nvSpPr>
          <p:cNvPr id="279557" name="Text Box 5"/>
          <p:cNvSpPr txBox="1">
            <a:spLocks noChangeArrowheads="1"/>
          </p:cNvSpPr>
          <p:nvPr/>
        </p:nvSpPr>
        <p:spPr bwMode="auto">
          <a:xfrm>
            <a:off x="1752600" y="304800"/>
            <a:ext cx="6858000" cy="579438"/>
          </a:xfrm>
          <a:prstGeom prst="rect">
            <a:avLst/>
          </a:prstGeom>
          <a:noFill/>
          <a:ln w="9525">
            <a:noFill/>
            <a:miter lim="800000"/>
            <a:headEnd/>
            <a:tailEnd/>
          </a:ln>
          <a:effectLst/>
        </p:spPr>
        <p:txBody>
          <a:bodyPr>
            <a:spAutoFit/>
          </a:bodyPr>
          <a:lstStyle/>
          <a:p>
            <a:pPr algn="ctr">
              <a:spcBef>
                <a:spcPct val="50000"/>
              </a:spcBef>
            </a:pPr>
            <a:r>
              <a:rPr lang="en-US" sz="3200" dirty="0" smtClean="0">
                <a:solidFill>
                  <a:schemeClr val="bg1"/>
                </a:solidFill>
                <a:latin typeface="Arial" charset="0"/>
              </a:rPr>
              <a:t>Rethinking Leading and Learning</a:t>
            </a:r>
            <a:endParaRPr lang="en-US" sz="3200" dirty="0">
              <a:solidFill>
                <a:schemeClr val="bg1"/>
              </a:solidFill>
              <a:latin typeface="Arial" charset="0"/>
            </a:endParaRPr>
          </a:p>
        </p:txBody>
      </p:sp>
      <p:sp>
        <p:nvSpPr>
          <p:cNvPr id="279558" name="Text Box 6"/>
          <p:cNvSpPr txBox="1">
            <a:spLocks noChangeArrowheads="1"/>
          </p:cNvSpPr>
          <p:nvPr/>
        </p:nvSpPr>
        <p:spPr bwMode="auto">
          <a:xfrm>
            <a:off x="2133600" y="1066800"/>
            <a:ext cx="6248400" cy="5478423"/>
          </a:xfrm>
          <a:prstGeom prst="rect">
            <a:avLst/>
          </a:prstGeom>
          <a:noFill/>
          <a:ln w="9525">
            <a:noFill/>
            <a:miter lim="800000"/>
            <a:headEnd/>
            <a:tailEnd/>
          </a:ln>
          <a:effectLst/>
        </p:spPr>
        <p:txBody>
          <a:bodyPr>
            <a:spAutoFit/>
          </a:bodyPr>
          <a:lstStyle/>
          <a:p>
            <a:pPr marL="342900" indent="-342900">
              <a:spcBef>
                <a:spcPct val="50000"/>
              </a:spcBef>
              <a:buFontTx/>
              <a:buAutoNum type="arabicPeriod"/>
            </a:pPr>
            <a:r>
              <a:rPr lang="en-US" sz="2800" dirty="0">
                <a:solidFill>
                  <a:schemeClr val="bg1"/>
                </a:solidFill>
                <a:latin typeface="Arial" charset="0"/>
              </a:rPr>
              <a:t> </a:t>
            </a:r>
            <a:r>
              <a:rPr lang="en-US" sz="2800" dirty="0" smtClean="0">
                <a:solidFill>
                  <a:schemeClr val="bg1"/>
                </a:solidFill>
                <a:latin typeface="Arial" charset="0"/>
              </a:rPr>
              <a:t>Relationships first &amp; capacity building </a:t>
            </a:r>
            <a:endParaRPr lang="en-US" sz="2800" dirty="0">
              <a:solidFill>
                <a:schemeClr val="bg1"/>
              </a:solidFill>
              <a:latin typeface="Arial" charset="0"/>
            </a:endParaRPr>
          </a:p>
          <a:p>
            <a:pPr marL="342900" indent="-342900">
              <a:spcBef>
                <a:spcPct val="50000"/>
              </a:spcBef>
              <a:buFontTx/>
              <a:buAutoNum type="arabicPeriod"/>
            </a:pPr>
            <a:r>
              <a:rPr lang="en-US" sz="2800" dirty="0">
                <a:solidFill>
                  <a:schemeClr val="bg1"/>
                </a:solidFill>
                <a:latin typeface="Arial" charset="0"/>
              </a:rPr>
              <a:t> </a:t>
            </a:r>
            <a:r>
              <a:rPr lang="en-US" sz="2800" dirty="0" smtClean="0">
                <a:solidFill>
                  <a:schemeClr val="bg1"/>
                </a:solidFill>
                <a:latin typeface="Arial" charset="0"/>
              </a:rPr>
              <a:t>Understand shift , movement and nature of cha</a:t>
            </a:r>
            <a:r>
              <a:rPr lang="en-US" sz="2800" dirty="0" smtClean="0">
                <a:solidFill>
                  <a:srgbClr val="FFFFFF"/>
                </a:solidFill>
                <a:latin typeface="Arial" charset="0"/>
              </a:rPr>
              <a:t>nge itself</a:t>
            </a:r>
            <a:endParaRPr lang="en-US" sz="4000" dirty="0" smtClean="0">
              <a:solidFill>
                <a:schemeClr val="bg1"/>
              </a:solidFill>
              <a:latin typeface="Arial" charset="0"/>
            </a:endParaRPr>
          </a:p>
          <a:p>
            <a:pPr marL="342900" indent="-342900">
              <a:spcBef>
                <a:spcPct val="50000"/>
              </a:spcBef>
              <a:buFontTx/>
              <a:buAutoNum type="arabicPeriod"/>
            </a:pPr>
            <a:r>
              <a:rPr lang="en-US" sz="2800" dirty="0" smtClean="0">
                <a:solidFill>
                  <a:schemeClr val="bg1"/>
                </a:solidFill>
                <a:latin typeface="Arial" charset="0"/>
              </a:rPr>
              <a:t>Power of mobilized collaboration </a:t>
            </a:r>
            <a:r>
              <a:rPr lang="en-US" sz="2800" dirty="0">
                <a:solidFill>
                  <a:schemeClr val="bg1"/>
                </a:solidFill>
                <a:latin typeface="Arial" charset="0"/>
              </a:rPr>
              <a:t>and </a:t>
            </a:r>
            <a:r>
              <a:rPr lang="en-US" sz="2800" dirty="0" smtClean="0">
                <a:solidFill>
                  <a:schemeClr val="bg1"/>
                </a:solidFill>
                <a:latin typeface="Arial" charset="0"/>
              </a:rPr>
              <a:t>communication</a:t>
            </a:r>
          </a:p>
          <a:p>
            <a:pPr marL="342900" indent="-342900">
              <a:spcBef>
                <a:spcPct val="50000"/>
              </a:spcBef>
            </a:pPr>
            <a:r>
              <a:rPr lang="en-US" sz="2800" dirty="0" smtClean="0">
                <a:solidFill>
                  <a:schemeClr val="bg1"/>
                </a:solidFill>
                <a:latin typeface="Arial" charset="0"/>
              </a:rPr>
              <a:t>4. Community and social fabric </a:t>
            </a:r>
          </a:p>
          <a:p>
            <a:pPr marL="342900" indent="-342900">
              <a:spcBef>
                <a:spcPct val="50000"/>
              </a:spcBef>
            </a:pPr>
            <a:r>
              <a:rPr lang="en-US" sz="2800" dirty="0" smtClean="0">
                <a:solidFill>
                  <a:schemeClr val="bg1"/>
                </a:solidFill>
                <a:latin typeface="Arial" charset="0"/>
              </a:rPr>
              <a:t>5. Teacher as action researcher</a:t>
            </a:r>
          </a:p>
          <a:p>
            <a:pPr marL="342900" indent="-342900">
              <a:spcBef>
                <a:spcPct val="50000"/>
              </a:spcBef>
            </a:pPr>
            <a:r>
              <a:rPr lang="en-US" sz="2800" dirty="0" smtClean="0">
                <a:solidFill>
                  <a:schemeClr val="bg1"/>
                </a:solidFill>
                <a:latin typeface="Arial" charset="0"/>
              </a:rPr>
              <a:t>6. Transparency, transparency, transparency</a:t>
            </a:r>
            <a:endParaRPr lang="en-US" sz="2800" dirty="0">
              <a:solidFill>
                <a:schemeClr val="bg1"/>
              </a:solidFill>
              <a:latin typeface="Arial" charset="0"/>
            </a:endParaRP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p:cNvPicPr>
            <a:picLocks noChangeAspect="1" noChangeArrowheads="1"/>
          </p:cNvPicPr>
          <p:nvPr/>
        </p:nvPicPr>
        <p:blipFill>
          <a:blip r:embed="rId3" cstate="print"/>
          <a:srcRect/>
          <a:stretch>
            <a:fillRect/>
          </a:stretch>
        </p:blipFill>
        <p:spPr bwMode="auto">
          <a:xfrm>
            <a:off x="214313" y="1000125"/>
            <a:ext cx="2428875" cy="1433513"/>
          </a:xfrm>
          <a:prstGeom prst="rect">
            <a:avLst/>
          </a:prstGeom>
          <a:noFill/>
          <a:ln w="9525">
            <a:noFill/>
            <a:miter lim="800000"/>
            <a:headEnd/>
            <a:tailEnd/>
          </a:ln>
        </p:spPr>
      </p:pic>
      <p:sp>
        <p:nvSpPr>
          <p:cNvPr id="25603" name="Title 1"/>
          <p:cNvSpPr>
            <a:spLocks noGrp="1"/>
          </p:cNvSpPr>
          <p:nvPr>
            <p:ph type="title" idx="4294967295"/>
          </p:nvPr>
        </p:nvSpPr>
        <p:spPr>
          <a:xfrm>
            <a:off x="-1928813" y="214313"/>
            <a:ext cx="6472238" cy="1143000"/>
          </a:xfrm>
        </p:spPr>
        <p:txBody>
          <a:bodyPr/>
          <a:lstStyle/>
          <a:p>
            <a:pPr eaLnBrk="1" hangingPunct="1"/>
            <a:r>
              <a:rPr lang="en-NZ" smtClean="0"/>
              <a:t>      Bus- Stop   </a:t>
            </a:r>
            <a:endParaRPr lang="en-US" smtClean="0"/>
          </a:p>
        </p:txBody>
      </p:sp>
      <p:sp>
        <p:nvSpPr>
          <p:cNvPr id="25604" name="Text Box 4"/>
          <p:cNvSpPr txBox="1">
            <a:spLocks noChangeArrowheads="1"/>
          </p:cNvSpPr>
          <p:nvPr/>
        </p:nvSpPr>
        <p:spPr bwMode="auto">
          <a:xfrm>
            <a:off x="3286125" y="214313"/>
            <a:ext cx="5643563" cy="2428875"/>
          </a:xfrm>
          <a:prstGeom prst="rect">
            <a:avLst/>
          </a:prstGeom>
          <a:noFill/>
          <a:ln w="28575">
            <a:solidFill>
              <a:srgbClr val="FF0000"/>
            </a:solidFill>
            <a:miter lim="800000"/>
            <a:headEnd/>
            <a:tailEnd/>
          </a:ln>
        </p:spPr>
        <p:txBody>
          <a:bodyPr/>
          <a:lstStyle/>
          <a:p>
            <a:pPr algn="ctr">
              <a:spcAft>
                <a:spcPts val="1000"/>
              </a:spcAft>
            </a:pPr>
            <a:r>
              <a:rPr lang="en-NZ" sz="1400" b="1" dirty="0">
                <a:solidFill>
                  <a:srgbClr val="FF0000"/>
                </a:solidFill>
                <a:latin typeface="Calibri" pitchFamily="34" charset="0"/>
              </a:rPr>
              <a:t>Please share your ideas re Social Presence</a:t>
            </a:r>
          </a:p>
          <a:p>
            <a:pPr algn="ctr">
              <a:spcAft>
                <a:spcPts val="1000"/>
              </a:spcAft>
            </a:pPr>
            <a:r>
              <a:rPr lang="en-NZ" b="1" dirty="0">
                <a:latin typeface="Calibri" pitchFamily="34" charset="0"/>
              </a:rPr>
              <a:t> What do you see as the</a:t>
            </a:r>
            <a:r>
              <a:rPr lang="en-NZ" sz="2600" b="1" dirty="0">
                <a:latin typeface="Calibri" pitchFamily="34" charset="0"/>
              </a:rPr>
              <a:t> purpose</a:t>
            </a:r>
            <a:r>
              <a:rPr lang="en-NZ" b="1" dirty="0">
                <a:latin typeface="Calibri" pitchFamily="34" charset="0"/>
              </a:rPr>
              <a:t> of </a:t>
            </a:r>
            <a:r>
              <a:rPr lang="en-NZ" b="1" dirty="0" smtClean="0">
                <a:latin typeface="Calibri" pitchFamily="34" charset="0"/>
              </a:rPr>
              <a:t>a global </a:t>
            </a:r>
            <a:r>
              <a:rPr lang="en-NZ" b="1" dirty="0">
                <a:latin typeface="Calibri" pitchFamily="34" charset="0"/>
              </a:rPr>
              <a:t>online community?</a:t>
            </a:r>
            <a:endParaRPr lang="en-NZ" sz="1400" b="1" dirty="0"/>
          </a:p>
          <a:p>
            <a:pPr lvl="1">
              <a:spcAft>
                <a:spcPts val="1000"/>
              </a:spcAft>
            </a:pPr>
            <a:r>
              <a:rPr lang="en-NZ" b="1" dirty="0" smtClean="0">
                <a:latin typeface="Calibri" pitchFamily="34" charset="0"/>
              </a:rPr>
              <a:t>How will you create a culture where </a:t>
            </a:r>
            <a:r>
              <a:rPr lang="en-NZ" sz="2600" b="1" dirty="0">
                <a:latin typeface="Calibri" pitchFamily="34" charset="0"/>
              </a:rPr>
              <a:t>collaboration is</a:t>
            </a:r>
            <a:r>
              <a:rPr lang="en-NZ" b="1" dirty="0">
                <a:latin typeface="Calibri" pitchFamily="34" charset="0"/>
              </a:rPr>
              <a:t> </a:t>
            </a:r>
            <a:r>
              <a:rPr lang="en-NZ" sz="2600" b="1" dirty="0">
                <a:latin typeface="Calibri" pitchFamily="34" charset="0"/>
              </a:rPr>
              <a:t>valued</a:t>
            </a:r>
            <a:r>
              <a:rPr lang="en-NZ" b="1" dirty="0">
                <a:latin typeface="Calibri" pitchFamily="34" charset="0"/>
              </a:rPr>
              <a:t>?  How will we promote </a:t>
            </a:r>
            <a:r>
              <a:rPr lang="en-NZ" sz="2600" b="1" dirty="0" smtClean="0">
                <a:latin typeface="Calibri" pitchFamily="34" charset="0"/>
              </a:rPr>
              <a:t>collaboration </a:t>
            </a:r>
            <a:r>
              <a:rPr lang="en-NZ" sz="2600" b="1" dirty="0">
                <a:latin typeface="Calibri" pitchFamily="34" charset="0"/>
              </a:rPr>
              <a:t>online?</a:t>
            </a:r>
            <a:r>
              <a:rPr lang="en-NZ" b="1" dirty="0">
                <a:latin typeface="Calibri" pitchFamily="34" charset="0"/>
              </a:rPr>
              <a:t>  </a:t>
            </a:r>
            <a:endParaRPr lang="en-US" b="1" dirty="0"/>
          </a:p>
          <a:p>
            <a:pPr algn="ctr">
              <a:spcAft>
                <a:spcPts val="1000"/>
              </a:spcAft>
            </a:pPr>
            <a:endParaRPr lang="en-NZ" b="1" dirty="0"/>
          </a:p>
          <a:p>
            <a:endParaRPr lang="en-US" dirty="0"/>
          </a:p>
        </p:txBody>
      </p:sp>
      <p:sp>
        <p:nvSpPr>
          <p:cNvPr id="25605" name="Text Box 5"/>
          <p:cNvSpPr txBox="1">
            <a:spLocks noChangeArrowheads="1"/>
          </p:cNvSpPr>
          <p:nvPr/>
        </p:nvSpPr>
        <p:spPr bwMode="auto">
          <a:xfrm>
            <a:off x="1571625" y="4714875"/>
            <a:ext cx="5267325" cy="1857375"/>
          </a:xfrm>
          <a:prstGeom prst="rect">
            <a:avLst/>
          </a:prstGeom>
          <a:noFill/>
          <a:ln w="19050">
            <a:solidFill>
              <a:srgbClr val="FF0000"/>
            </a:solidFill>
            <a:miter lim="800000"/>
            <a:headEnd/>
            <a:tailEnd/>
          </a:ln>
        </p:spPr>
        <p:txBody>
          <a:bodyPr/>
          <a:lstStyle/>
          <a:p>
            <a:pPr algn="ctr">
              <a:spcAft>
                <a:spcPts val="1000"/>
              </a:spcAft>
            </a:pPr>
            <a:r>
              <a:rPr lang="en-NZ" sz="1600" b="1" dirty="0">
                <a:solidFill>
                  <a:srgbClr val="FF0000"/>
                </a:solidFill>
                <a:latin typeface="Calibri" pitchFamily="34" charset="0"/>
              </a:rPr>
              <a:t>Please share your ideas related to:  Teaching Presence</a:t>
            </a:r>
          </a:p>
          <a:p>
            <a:pPr algn="ctr">
              <a:spcAft>
                <a:spcPts val="1000"/>
              </a:spcAft>
            </a:pPr>
            <a:r>
              <a:rPr lang="en-NZ" sz="1600" dirty="0">
                <a:latin typeface="Calibri" pitchFamily="34" charset="0"/>
              </a:rPr>
              <a:t>Who should be responsible for facilitating/moderating this environment?</a:t>
            </a:r>
          </a:p>
          <a:p>
            <a:pPr algn="ctr">
              <a:spcAft>
                <a:spcPts val="1000"/>
              </a:spcAft>
            </a:pPr>
            <a:r>
              <a:rPr lang="en-NZ" sz="1600" dirty="0">
                <a:latin typeface="Calibri" pitchFamily="34" charset="0"/>
              </a:rPr>
              <a:t>What </a:t>
            </a:r>
            <a:r>
              <a:rPr lang="en-NZ" sz="1600" dirty="0" smtClean="0">
                <a:latin typeface="Calibri" pitchFamily="34" charset="0"/>
              </a:rPr>
              <a:t>roles should an online community have to support learning?</a:t>
            </a:r>
            <a:endParaRPr lang="en-NZ" sz="1600" dirty="0">
              <a:latin typeface="Calibri" pitchFamily="34" charset="0"/>
            </a:endParaRPr>
          </a:p>
          <a:p>
            <a:endParaRPr lang="en-US" dirty="0"/>
          </a:p>
        </p:txBody>
      </p:sp>
      <p:sp>
        <p:nvSpPr>
          <p:cNvPr id="25606" name="Text Box 6"/>
          <p:cNvSpPr txBox="1">
            <a:spLocks noChangeArrowheads="1"/>
          </p:cNvSpPr>
          <p:nvPr/>
        </p:nvSpPr>
        <p:spPr bwMode="auto">
          <a:xfrm>
            <a:off x="214313" y="2928938"/>
            <a:ext cx="5886450" cy="1357312"/>
          </a:xfrm>
          <a:prstGeom prst="rect">
            <a:avLst/>
          </a:prstGeom>
          <a:noFill/>
          <a:ln w="19050">
            <a:solidFill>
              <a:srgbClr val="FF0000"/>
            </a:solidFill>
            <a:miter lim="800000"/>
            <a:headEnd/>
            <a:tailEnd/>
          </a:ln>
        </p:spPr>
        <p:txBody>
          <a:bodyPr/>
          <a:lstStyle/>
          <a:p>
            <a:pPr algn="ctr">
              <a:spcAft>
                <a:spcPts val="1000"/>
              </a:spcAft>
            </a:pPr>
            <a:r>
              <a:rPr lang="en-NZ" sz="1400" b="1" dirty="0">
                <a:solidFill>
                  <a:srgbClr val="FF0000"/>
                </a:solidFill>
                <a:latin typeface="Calibri" pitchFamily="34" charset="0"/>
              </a:rPr>
              <a:t>Please share your ideas re Cognitive Presence</a:t>
            </a:r>
          </a:p>
          <a:p>
            <a:pPr algn="ctr">
              <a:spcAft>
                <a:spcPts val="1000"/>
              </a:spcAft>
            </a:pPr>
            <a:r>
              <a:rPr lang="en-NZ" b="1" dirty="0">
                <a:latin typeface="Calibri" pitchFamily="34" charset="0"/>
              </a:rPr>
              <a:t>What </a:t>
            </a:r>
            <a:r>
              <a:rPr lang="en-NZ" sz="2600" b="1" dirty="0">
                <a:latin typeface="Calibri" pitchFamily="34" charset="0"/>
              </a:rPr>
              <a:t>content</a:t>
            </a:r>
            <a:r>
              <a:rPr lang="en-NZ" b="1" dirty="0">
                <a:latin typeface="Calibri" pitchFamily="34" charset="0"/>
              </a:rPr>
              <a:t> </a:t>
            </a:r>
            <a:r>
              <a:rPr lang="en-NZ" b="1" dirty="0" smtClean="0">
                <a:latin typeface="Calibri" pitchFamily="34" charset="0"/>
              </a:rPr>
              <a:t>will you include </a:t>
            </a:r>
            <a:r>
              <a:rPr lang="en-NZ" b="1" dirty="0">
                <a:latin typeface="Calibri" pitchFamily="34" charset="0"/>
              </a:rPr>
              <a:t>in </a:t>
            </a:r>
            <a:r>
              <a:rPr lang="en-NZ" b="1" dirty="0" smtClean="0">
                <a:latin typeface="Calibri" pitchFamily="34" charset="0"/>
              </a:rPr>
              <a:t>your </a:t>
            </a:r>
            <a:r>
              <a:rPr lang="en-NZ" b="1" dirty="0">
                <a:latin typeface="Calibri" pitchFamily="34" charset="0"/>
              </a:rPr>
              <a:t>online community?</a:t>
            </a:r>
            <a:endParaRPr lang="en-US" dirty="0"/>
          </a:p>
          <a:p>
            <a:pPr algn="ctr">
              <a:spcAft>
                <a:spcPts val="1000"/>
              </a:spcAft>
            </a:pPr>
            <a:endParaRPr lang="en-NZ" b="1" dirty="0">
              <a:latin typeface="Calibri" pitchFamily="34" charset="0"/>
            </a:endParaRPr>
          </a:p>
        </p:txBody>
      </p:sp>
      <p:sp>
        <p:nvSpPr>
          <p:cNvPr id="25607" name="Title 1"/>
          <p:cNvSpPr txBox="1">
            <a:spLocks/>
          </p:cNvSpPr>
          <p:nvPr/>
        </p:nvSpPr>
        <p:spPr bwMode="auto">
          <a:xfrm>
            <a:off x="857250" y="1928813"/>
            <a:ext cx="2357438" cy="1143000"/>
          </a:xfrm>
          <a:prstGeom prst="rect">
            <a:avLst/>
          </a:prstGeom>
          <a:noFill/>
          <a:ln w="9525">
            <a:noFill/>
            <a:miter lim="800000"/>
            <a:headEnd/>
            <a:tailEnd/>
          </a:ln>
        </p:spPr>
        <p:txBody>
          <a:bodyPr anchor="ctr"/>
          <a:lstStyle/>
          <a:p>
            <a:pPr algn="ctr" eaLnBrk="0" hangingPunct="0"/>
            <a:r>
              <a:rPr lang="en-NZ" sz="1000">
                <a:latin typeface="Calibri" pitchFamily="34" charset="0"/>
              </a:rPr>
              <a:t>      participants  adding their ideas to  the three stops: Social, Cognitive and Teaching Presence in NING</a:t>
            </a:r>
            <a:endParaRPr lang="en-US" sz="1000">
              <a:latin typeface="Calibri"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unleashing2.jpg"/>
          <p:cNvPicPr>
            <a:picLocks noGrp="1" noChangeAspect="1"/>
          </p:cNvPicPr>
          <p:nvPr>
            <p:ph idx="1"/>
          </p:nvPr>
        </p:nvPicPr>
        <p:blipFill>
          <a:blip r:embed="rId2" cstate="print"/>
          <a:stretch>
            <a:fillRect/>
          </a:stretch>
        </p:blipFill>
        <p:spPr>
          <a:xfrm>
            <a:off x="0" y="19050"/>
            <a:ext cx="9144000" cy="6838950"/>
          </a:xfrm>
        </p:spPr>
      </p:pic>
      <p:sp>
        <p:nvSpPr>
          <p:cNvPr id="9" name="TextBox 8"/>
          <p:cNvSpPr txBox="1"/>
          <p:nvPr/>
        </p:nvSpPr>
        <p:spPr>
          <a:xfrm>
            <a:off x="1066800" y="2209800"/>
            <a:ext cx="7543800" cy="3600986"/>
          </a:xfrm>
          <a:prstGeom prst="rect">
            <a:avLst/>
          </a:prstGeom>
          <a:noFill/>
        </p:spPr>
        <p:txBody>
          <a:bodyPr wrap="square" rtlCol="0">
            <a:spAutoFit/>
          </a:bodyPr>
          <a:lstStyle/>
          <a:p>
            <a:r>
              <a:rPr lang="en-US" sz="3600" b="1" i="1" dirty="0" smtClean="0"/>
              <a:t>“Direction-not intention-determines our destination.” </a:t>
            </a:r>
            <a:br>
              <a:rPr lang="en-US" sz="3600" b="1" i="1" dirty="0" smtClean="0"/>
            </a:br>
            <a:r>
              <a:rPr lang="en-US" sz="3600" b="1" i="1" dirty="0" smtClean="0"/>
              <a:t>					</a:t>
            </a:r>
            <a:r>
              <a:rPr lang="en-US" dirty="0" smtClean="0"/>
              <a:t>Andy Stanley</a:t>
            </a:r>
          </a:p>
          <a:p>
            <a:endParaRPr lang="en-US" dirty="0" smtClean="0">
              <a:latin typeface="Segoe Print" pitchFamily="2" charset="0"/>
            </a:endParaRPr>
          </a:p>
          <a:p>
            <a:endParaRPr lang="en-US" dirty="0" smtClean="0">
              <a:latin typeface="Segoe Print" pitchFamily="2" charset="0"/>
            </a:endParaRPr>
          </a:p>
          <a:p>
            <a:r>
              <a:rPr lang="en-US" dirty="0" smtClean="0">
                <a:latin typeface="Segoe Print" pitchFamily="2" charset="0"/>
              </a:rPr>
              <a:t>Are your daily choices as a 21</a:t>
            </a:r>
            <a:r>
              <a:rPr lang="en-US" baseline="30000" dirty="0" smtClean="0">
                <a:latin typeface="Segoe Print" pitchFamily="2" charset="0"/>
              </a:rPr>
              <a:t>st</a:t>
            </a:r>
            <a:r>
              <a:rPr lang="en-US" dirty="0" smtClean="0">
                <a:latin typeface="Segoe Print" pitchFamily="2" charset="0"/>
              </a:rPr>
              <a:t> Century Administrator taking you and your school in the direction you want to go? </a:t>
            </a:r>
            <a:endParaRPr lang="en-US" dirty="0">
              <a:latin typeface="Segoe Print" pitchFamily="2" charset="0"/>
            </a:endParaRPr>
          </a:p>
        </p:txBody>
      </p:sp>
      <p:sp>
        <p:nvSpPr>
          <p:cNvPr id="5" name="TextBox 4"/>
          <p:cNvSpPr txBox="1"/>
          <p:nvPr/>
        </p:nvSpPr>
        <p:spPr>
          <a:xfrm>
            <a:off x="3124200" y="914400"/>
            <a:ext cx="5257800" cy="707886"/>
          </a:xfrm>
          <a:prstGeom prst="rect">
            <a:avLst/>
          </a:prstGeom>
          <a:noFill/>
        </p:spPr>
        <p:txBody>
          <a:bodyPr wrap="square" rtlCol="0">
            <a:spAutoFit/>
          </a:bodyPr>
          <a:lstStyle/>
          <a:p>
            <a:r>
              <a:rPr lang="en-US" sz="4000" dirty="0" smtClean="0"/>
              <a:t>Principle of the Path</a:t>
            </a:r>
            <a:endParaRPr lang="en-US" sz="40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p:txBody>
          <a:bodyPr/>
          <a:lstStyle/>
          <a:p>
            <a:pPr eaLnBrk="1" hangingPunct="1"/>
            <a:endParaRPr lang="en-US" smtClean="0"/>
          </a:p>
        </p:txBody>
      </p:sp>
      <p:pic>
        <p:nvPicPr>
          <p:cNvPr id="39939" name="Content Placeholder 3" descr="Picture2.jpg"/>
          <p:cNvPicPr>
            <a:picLocks noGrp="1" noChangeAspect="1"/>
          </p:cNvPicPr>
          <p:nvPr>
            <p:ph idx="1"/>
          </p:nvPr>
        </p:nvPicPr>
        <p:blipFill>
          <a:blip r:embed="rId2" cstate="print"/>
          <a:srcRect/>
          <a:stretch>
            <a:fillRect/>
          </a:stretch>
        </p:blipFill>
        <p:spPr>
          <a:xfrm>
            <a:off x="0" y="0"/>
            <a:ext cx="9144000" cy="6834188"/>
          </a:xfrm>
        </p:spPr>
      </p:pic>
      <p:sp>
        <p:nvSpPr>
          <p:cNvPr id="39940" name="TextBox 5"/>
          <p:cNvSpPr txBox="1">
            <a:spLocks noChangeArrowheads="1"/>
          </p:cNvSpPr>
          <p:nvPr/>
        </p:nvSpPr>
        <p:spPr bwMode="auto">
          <a:xfrm>
            <a:off x="762000" y="152400"/>
            <a:ext cx="7848600" cy="461963"/>
          </a:xfrm>
          <a:prstGeom prst="rect">
            <a:avLst/>
          </a:prstGeom>
          <a:noFill/>
          <a:ln w="9525">
            <a:noFill/>
            <a:miter lim="800000"/>
            <a:headEnd/>
            <a:tailEnd/>
          </a:ln>
        </p:spPr>
        <p:txBody>
          <a:bodyPr>
            <a:spAutoFit/>
          </a:bodyPr>
          <a:lstStyle/>
          <a:p>
            <a:pPr algn="ctr"/>
            <a:r>
              <a:rPr lang="en-US" i="1"/>
              <a:t>Community</a:t>
            </a:r>
            <a:r>
              <a:rPr lang="en-US"/>
              <a:t> is the New Professional Development </a:t>
            </a:r>
          </a:p>
        </p:txBody>
      </p:sp>
      <p:sp>
        <p:nvSpPr>
          <p:cNvPr id="39941" name="TextBox 6"/>
          <p:cNvSpPr txBox="1">
            <a:spLocks noChangeArrowheads="1"/>
          </p:cNvSpPr>
          <p:nvPr/>
        </p:nvSpPr>
        <p:spPr bwMode="auto">
          <a:xfrm>
            <a:off x="457200" y="838200"/>
            <a:ext cx="8458200" cy="6278563"/>
          </a:xfrm>
          <a:prstGeom prst="rect">
            <a:avLst/>
          </a:prstGeom>
          <a:noFill/>
          <a:ln w="9525">
            <a:noFill/>
            <a:miter lim="800000"/>
            <a:headEnd/>
            <a:tailEnd/>
          </a:ln>
        </p:spPr>
        <p:txBody>
          <a:bodyPr>
            <a:spAutoFit/>
          </a:bodyPr>
          <a:lstStyle/>
          <a:p>
            <a:r>
              <a:rPr lang="en-US" sz="1800" b="1"/>
              <a:t>Cochran-Smith and Lytle (1999a) describe three ways of knowing and constructing knowledge that align closely with PLP's philosophy and are worth mentioning here. </a:t>
            </a:r>
            <a:r>
              <a:rPr lang="en-US" sz="1800"/>
              <a:t/>
            </a:r>
            <a:br>
              <a:rPr lang="en-US" sz="1800"/>
            </a:br>
            <a:r>
              <a:rPr lang="en-US" sz="1800"/>
              <a:t/>
            </a:r>
            <a:br>
              <a:rPr lang="en-US" sz="1800"/>
            </a:br>
            <a:r>
              <a:rPr lang="en-US" sz="1800" b="1"/>
              <a:t>Knowledge </a:t>
            </a:r>
            <a:r>
              <a:rPr lang="en-US" sz="1800" b="1" i="1"/>
              <a:t>for</a:t>
            </a:r>
            <a:r>
              <a:rPr lang="en-US" sz="1800" b="1"/>
              <a:t> Practice</a:t>
            </a:r>
            <a:r>
              <a:rPr lang="en-US" sz="1800"/>
              <a:t> is often reflected in traditional PD efforts when a trainer shares with teachers information produced by educational researchers. This knowledge presumes a commonly accepted degree of correctness about what is being shared</a:t>
            </a:r>
            <a:r>
              <a:rPr lang="en-US" sz="1800">
                <a:solidFill>
                  <a:srgbClr val="C00000"/>
                </a:solidFill>
              </a:rPr>
              <a:t>. The learner is typically passive in this kind of "sit and get" experience. </a:t>
            </a:r>
            <a:r>
              <a:rPr lang="en-US" sz="1800"/>
              <a:t>This kind of knowledge is difficult for teachers to transfer to classrooms without support and follow through. After a workshop, much of what was useful gets lost in the daily grind, pressures and isolation of teaching. </a:t>
            </a:r>
          </a:p>
          <a:p>
            <a:endParaRPr lang="en-US" sz="1800"/>
          </a:p>
          <a:p>
            <a:r>
              <a:rPr lang="en-US" sz="1800" b="1"/>
              <a:t>Knowledge </a:t>
            </a:r>
            <a:r>
              <a:rPr lang="en-US" sz="1800" b="1" i="1"/>
              <a:t>in</a:t>
            </a:r>
            <a:r>
              <a:rPr lang="en-US" sz="1800" b="1"/>
              <a:t> Practice</a:t>
            </a:r>
            <a:r>
              <a:rPr lang="en-US" sz="1800"/>
              <a:t> recognizes the importance of teacher experience and practical knowledge in improving classroom practice. </a:t>
            </a:r>
            <a:r>
              <a:rPr lang="en-US" sz="1800">
                <a:solidFill>
                  <a:srgbClr val="C00000"/>
                </a:solidFill>
              </a:rPr>
              <a:t>As a teacher tests out new strategies and assimilates them into teaching routines they construct knowledge in practice</a:t>
            </a:r>
            <a:r>
              <a:rPr lang="en-US" sz="1800"/>
              <a:t>. </a:t>
            </a:r>
            <a:r>
              <a:rPr lang="en-US" sz="1800">
                <a:solidFill>
                  <a:srgbClr val="C00000"/>
                </a:solidFill>
              </a:rPr>
              <a:t>They learn by doing. </a:t>
            </a:r>
            <a:r>
              <a:rPr lang="en-US" sz="1800"/>
              <a:t>This </a:t>
            </a:r>
            <a:r>
              <a:rPr lang="en-US" sz="1800" i="1"/>
              <a:t>knowledge is strengthened when teachers reflect and share with one another lessons learned during specific teaching sessions and describe the tacit knowledge embedded in their experiences. </a:t>
            </a:r>
          </a:p>
          <a:p>
            <a:r>
              <a:rPr lang="en-US" sz="1400" b="1"/>
              <a:t/>
            </a:r>
            <a:br>
              <a:rPr lang="en-US" sz="1400" b="1"/>
            </a:br>
            <a:endParaRPr lang="en-US" sz="1400"/>
          </a:p>
          <a:p>
            <a:r>
              <a:rPr lang="en-US" sz="1400"/>
              <a:t/>
            </a:r>
            <a:br>
              <a:rPr lang="en-US" sz="1400"/>
            </a:br>
            <a:endParaRPr lang="en-US" sz="1400"/>
          </a:p>
          <a:p>
            <a:r>
              <a:rPr lang="en-US" sz="1400"/>
              <a:t/>
            </a:r>
            <a:br>
              <a:rPr lang="en-US" sz="1400"/>
            </a:br>
            <a:endParaRPr lang="en-US" sz="140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p:txBody>
          <a:bodyPr/>
          <a:lstStyle/>
          <a:p>
            <a:pPr eaLnBrk="1" hangingPunct="1"/>
            <a:endParaRPr lang="en-US" smtClean="0"/>
          </a:p>
        </p:txBody>
      </p:sp>
      <p:pic>
        <p:nvPicPr>
          <p:cNvPr id="40963" name="Content Placeholder 3" descr="Picture2.jpg"/>
          <p:cNvPicPr>
            <a:picLocks noGrp="1" noChangeAspect="1"/>
          </p:cNvPicPr>
          <p:nvPr>
            <p:ph idx="1"/>
          </p:nvPr>
        </p:nvPicPr>
        <p:blipFill>
          <a:blip r:embed="rId2" cstate="print"/>
          <a:srcRect/>
          <a:stretch>
            <a:fillRect/>
          </a:stretch>
        </p:blipFill>
        <p:spPr>
          <a:xfrm>
            <a:off x="0" y="0"/>
            <a:ext cx="9144000" cy="6834188"/>
          </a:xfrm>
        </p:spPr>
      </p:pic>
      <p:sp>
        <p:nvSpPr>
          <p:cNvPr id="40964" name="TextBox 5"/>
          <p:cNvSpPr txBox="1">
            <a:spLocks noChangeArrowheads="1"/>
          </p:cNvSpPr>
          <p:nvPr/>
        </p:nvSpPr>
        <p:spPr bwMode="auto">
          <a:xfrm>
            <a:off x="762000" y="152400"/>
            <a:ext cx="7848600" cy="461963"/>
          </a:xfrm>
          <a:prstGeom prst="rect">
            <a:avLst/>
          </a:prstGeom>
          <a:noFill/>
          <a:ln w="9525">
            <a:noFill/>
            <a:miter lim="800000"/>
            <a:headEnd/>
            <a:tailEnd/>
          </a:ln>
        </p:spPr>
        <p:txBody>
          <a:bodyPr>
            <a:spAutoFit/>
          </a:bodyPr>
          <a:lstStyle/>
          <a:p>
            <a:pPr algn="ctr"/>
            <a:r>
              <a:rPr lang="en-US" i="1"/>
              <a:t>Community</a:t>
            </a:r>
            <a:r>
              <a:rPr lang="en-US"/>
              <a:t> is the New Professional Development </a:t>
            </a:r>
          </a:p>
        </p:txBody>
      </p:sp>
      <p:sp>
        <p:nvSpPr>
          <p:cNvPr id="40965" name="TextBox 6"/>
          <p:cNvSpPr txBox="1">
            <a:spLocks noChangeArrowheads="1"/>
          </p:cNvSpPr>
          <p:nvPr/>
        </p:nvSpPr>
        <p:spPr bwMode="auto">
          <a:xfrm>
            <a:off x="457200" y="838200"/>
            <a:ext cx="8458200" cy="5694363"/>
          </a:xfrm>
          <a:prstGeom prst="rect">
            <a:avLst/>
          </a:prstGeom>
          <a:noFill/>
          <a:ln w="9525">
            <a:noFill/>
            <a:miter lim="800000"/>
            <a:headEnd/>
            <a:tailEnd/>
          </a:ln>
        </p:spPr>
        <p:txBody>
          <a:bodyPr>
            <a:spAutoFit/>
          </a:bodyPr>
          <a:lstStyle/>
          <a:p>
            <a:r>
              <a:rPr lang="en-US" sz="2000" b="1" dirty="0"/>
              <a:t>Knowledge </a:t>
            </a:r>
            <a:r>
              <a:rPr lang="en-US" sz="2000" b="1" i="1" dirty="0"/>
              <a:t>of</a:t>
            </a:r>
            <a:r>
              <a:rPr lang="en-US" sz="2000" b="1" dirty="0"/>
              <a:t> Practice</a:t>
            </a:r>
            <a:r>
              <a:rPr lang="en-US" sz="2000" dirty="0"/>
              <a:t> believes that </a:t>
            </a:r>
            <a:r>
              <a:rPr lang="en-US" sz="2000" dirty="0">
                <a:solidFill>
                  <a:srgbClr val="C00000"/>
                </a:solidFill>
              </a:rPr>
              <a:t>systematic inquiry </a:t>
            </a:r>
            <a:r>
              <a:rPr lang="en-US" sz="2000" dirty="0"/>
              <a:t>where teachers create knowledge as they focus on raising questions about and </a:t>
            </a:r>
            <a:r>
              <a:rPr lang="en-US" sz="2000" dirty="0">
                <a:solidFill>
                  <a:srgbClr val="C00000"/>
                </a:solidFill>
              </a:rPr>
              <a:t>systematically studying their own classroom teaching practices collaboratively, </a:t>
            </a:r>
            <a:r>
              <a:rPr lang="en-US" sz="2000" dirty="0"/>
              <a:t>allows educators to construct knowledge of practice </a:t>
            </a:r>
            <a:r>
              <a:rPr lang="en-US" sz="2000" i="1" dirty="0"/>
              <a:t>in ways that move beyond the basics of classroom practice to a more systemic view of learning.</a:t>
            </a:r>
          </a:p>
          <a:p>
            <a:r>
              <a:rPr lang="en-US" sz="2000" dirty="0"/>
              <a:t/>
            </a:r>
            <a:br>
              <a:rPr lang="en-US" sz="2000" dirty="0"/>
            </a:br>
            <a:endParaRPr lang="en-US" sz="2000" dirty="0"/>
          </a:p>
          <a:p>
            <a:r>
              <a:rPr lang="en-US" sz="2000" b="1" i="1" dirty="0" smtClean="0"/>
              <a:t>I </a:t>
            </a:r>
            <a:r>
              <a:rPr lang="en-US" sz="2000" b="1" i="1" dirty="0"/>
              <a:t>believe that by attending to the development of knowledge for, in and of practice, we can enhance professional growth that leads to real change. </a:t>
            </a:r>
            <a:r>
              <a:rPr lang="en-US" sz="2000" dirty="0"/>
              <a:t/>
            </a:r>
            <a:br>
              <a:rPr lang="en-US" sz="2000" dirty="0"/>
            </a:br>
            <a:endParaRPr lang="en-US" sz="2000" dirty="0"/>
          </a:p>
          <a:p>
            <a:r>
              <a:rPr lang="en-US" sz="2000" i="1" dirty="0"/>
              <a:t/>
            </a:r>
            <a:br>
              <a:rPr lang="en-US" sz="2000" i="1" dirty="0"/>
            </a:br>
            <a:r>
              <a:rPr lang="en-US" sz="2000" dirty="0"/>
              <a:t>Cochran-Smith, M., &amp; Lytle, S.L. (1999a). Relationships of knowledge and practice: Teaching learning in communities.</a:t>
            </a:r>
            <a:r>
              <a:rPr lang="en-US" sz="2000" i="1" dirty="0"/>
              <a:t> Review of Research in Education, </a:t>
            </a:r>
            <a:r>
              <a:rPr lang="en-US" sz="2000" dirty="0"/>
              <a:t>24, 249-305. </a:t>
            </a:r>
            <a:r>
              <a:rPr lang="en-US" sz="2000" i="1" dirty="0"/>
              <a:t/>
            </a:r>
            <a:br>
              <a:rPr lang="en-US" sz="2000" i="1" dirty="0"/>
            </a:br>
            <a:r>
              <a:rPr lang="en-US" sz="1400" b="1" dirty="0"/>
              <a:t/>
            </a:r>
            <a:br>
              <a:rPr lang="en-US" sz="1400" b="1" dirty="0"/>
            </a:br>
            <a:endParaRPr lang="en-US" sz="1400" dirty="0"/>
          </a:p>
          <a:p>
            <a:r>
              <a:rPr lang="en-US" sz="1400" dirty="0"/>
              <a:t/>
            </a:r>
            <a:br>
              <a:rPr lang="en-US" sz="1400" dirty="0"/>
            </a:br>
            <a:endParaRPr lang="en-US" sz="1400" dirty="0"/>
          </a:p>
          <a:p>
            <a:r>
              <a:rPr lang="en-US" sz="1400" dirty="0"/>
              <a:t/>
            </a:r>
            <a:br>
              <a:rPr lang="en-US" sz="1400" dirty="0"/>
            </a:br>
            <a:endParaRPr lang="en-US" sz="14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pPr eaLnBrk="1" hangingPunct="1"/>
            <a:endParaRPr lang="en-US" smtClean="0"/>
          </a:p>
        </p:txBody>
      </p:sp>
      <p:sp>
        <p:nvSpPr>
          <p:cNvPr id="45059" name="Rectangle 3"/>
          <p:cNvSpPr>
            <a:spLocks noGrp="1" noChangeArrowheads="1"/>
          </p:cNvSpPr>
          <p:nvPr>
            <p:ph type="body" idx="1"/>
          </p:nvPr>
        </p:nvSpPr>
        <p:spPr/>
        <p:txBody>
          <a:bodyPr/>
          <a:lstStyle/>
          <a:p>
            <a:pPr eaLnBrk="1" hangingPunct="1"/>
            <a:endParaRPr lang="en-US" smtClean="0"/>
          </a:p>
        </p:txBody>
      </p:sp>
      <p:pic>
        <p:nvPicPr>
          <p:cNvPr id="45060" name="Picture 4" descr="plp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pic>
        <p:nvPicPr>
          <p:cNvPr id="45061" name="Picture 8" descr="wheel"/>
          <p:cNvPicPr>
            <a:picLocks noChangeAspect="1" noChangeArrowheads="1"/>
          </p:cNvPicPr>
          <p:nvPr/>
        </p:nvPicPr>
        <p:blipFill>
          <a:blip r:embed="rId3" cstate="print"/>
          <a:srcRect/>
          <a:stretch>
            <a:fillRect/>
          </a:stretch>
        </p:blipFill>
        <p:spPr bwMode="auto">
          <a:xfrm>
            <a:off x="457200" y="1066800"/>
            <a:ext cx="5867400" cy="4537075"/>
          </a:xfrm>
          <a:prstGeom prst="rect">
            <a:avLst/>
          </a:prstGeom>
          <a:noFill/>
          <a:ln w="9525">
            <a:noFill/>
            <a:miter lim="800000"/>
            <a:headEnd/>
            <a:tailEnd/>
          </a:ln>
        </p:spPr>
      </p:pic>
      <p:sp>
        <p:nvSpPr>
          <p:cNvPr id="45062" name="Text Box 9"/>
          <p:cNvSpPr txBox="1">
            <a:spLocks noChangeArrowheads="1"/>
          </p:cNvSpPr>
          <p:nvPr/>
        </p:nvSpPr>
        <p:spPr bwMode="auto">
          <a:xfrm>
            <a:off x="6629400" y="2057400"/>
            <a:ext cx="2286000" cy="2862322"/>
          </a:xfrm>
          <a:prstGeom prst="rect">
            <a:avLst/>
          </a:prstGeom>
          <a:noFill/>
          <a:ln w="9525">
            <a:noFill/>
            <a:miter lim="800000"/>
            <a:headEnd/>
            <a:tailEnd/>
          </a:ln>
        </p:spPr>
        <p:txBody>
          <a:bodyPr>
            <a:spAutoFit/>
          </a:bodyPr>
          <a:lstStyle/>
          <a:p>
            <a:pPr eaLnBrk="0" hangingPunct="0">
              <a:spcBef>
                <a:spcPct val="50000"/>
              </a:spcBef>
            </a:pPr>
            <a:r>
              <a:rPr lang="en-US" dirty="0" smtClean="0">
                <a:solidFill>
                  <a:srgbClr val="FF0000"/>
                </a:solidFill>
              </a:rPr>
              <a:t>Knowledge of Practice </a:t>
            </a:r>
            <a:r>
              <a:rPr lang="en-US" dirty="0" smtClean="0"/>
              <a:t>always begins with deeply, reflective community of practice.</a:t>
            </a:r>
            <a:endParaRPr lang="en-US" dirty="0"/>
          </a:p>
          <a:p>
            <a:pPr>
              <a:spcBef>
                <a:spcPct val="50000"/>
              </a:spcBef>
            </a:pP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eaLnBrk="1" hangingPunct="1"/>
            <a:endParaRPr lang="en-US" smtClean="0"/>
          </a:p>
        </p:txBody>
      </p:sp>
      <p:sp>
        <p:nvSpPr>
          <p:cNvPr id="38915" name="Rectangle 3"/>
          <p:cNvSpPr>
            <a:spLocks noGrp="1" noChangeArrowheads="1"/>
          </p:cNvSpPr>
          <p:nvPr>
            <p:ph type="body" idx="1"/>
          </p:nvPr>
        </p:nvSpPr>
        <p:spPr/>
        <p:txBody>
          <a:bodyPr/>
          <a:lstStyle/>
          <a:p>
            <a:pPr eaLnBrk="1" hangingPunct="1"/>
            <a:endParaRPr lang="en-US" smtClean="0"/>
          </a:p>
        </p:txBody>
      </p:sp>
      <p:pic>
        <p:nvPicPr>
          <p:cNvPr id="38916" name="Picture 4" descr="plp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38917" name="Text Box 5"/>
          <p:cNvSpPr txBox="1">
            <a:spLocks noChangeArrowheads="1"/>
          </p:cNvSpPr>
          <p:nvPr/>
        </p:nvSpPr>
        <p:spPr bwMode="auto">
          <a:xfrm>
            <a:off x="1066800" y="1524000"/>
            <a:ext cx="2819400" cy="2563813"/>
          </a:xfrm>
          <a:prstGeom prst="rect">
            <a:avLst/>
          </a:prstGeom>
          <a:noFill/>
          <a:ln w="9525">
            <a:noFill/>
            <a:miter lim="800000"/>
            <a:headEnd/>
            <a:tailEnd/>
          </a:ln>
        </p:spPr>
        <p:txBody>
          <a:bodyPr>
            <a:spAutoFit/>
          </a:bodyPr>
          <a:lstStyle/>
          <a:p>
            <a:pPr>
              <a:spcBef>
                <a:spcPct val="50000"/>
              </a:spcBef>
            </a:pPr>
            <a:r>
              <a:rPr lang="en-US" sz="3600"/>
              <a:t>Define Community</a:t>
            </a:r>
          </a:p>
          <a:p>
            <a:pPr>
              <a:spcBef>
                <a:spcPct val="50000"/>
              </a:spcBef>
            </a:pPr>
            <a:r>
              <a:rPr lang="en-US" sz="3600"/>
              <a:t>Define Networks</a:t>
            </a:r>
          </a:p>
        </p:txBody>
      </p:sp>
      <p:pic>
        <p:nvPicPr>
          <p:cNvPr id="38918" name="Picture 6" descr="images"/>
          <p:cNvPicPr>
            <a:picLocks noChangeAspect="1" noChangeArrowheads="1"/>
          </p:cNvPicPr>
          <p:nvPr/>
        </p:nvPicPr>
        <p:blipFill>
          <a:blip r:embed="rId3" cstate="print"/>
          <a:srcRect/>
          <a:stretch>
            <a:fillRect/>
          </a:stretch>
        </p:blipFill>
        <p:spPr bwMode="auto">
          <a:xfrm>
            <a:off x="5181600" y="1600200"/>
            <a:ext cx="3028950" cy="2320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endParaRPr lang="en-US" smtClean="0"/>
          </a:p>
        </p:txBody>
      </p:sp>
      <p:sp>
        <p:nvSpPr>
          <p:cNvPr id="9219" name="Rectangle 3"/>
          <p:cNvSpPr>
            <a:spLocks noGrp="1" noChangeArrowheads="1"/>
          </p:cNvSpPr>
          <p:nvPr>
            <p:ph type="body" idx="1"/>
          </p:nvPr>
        </p:nvSpPr>
        <p:spPr/>
        <p:txBody>
          <a:bodyPr/>
          <a:lstStyle/>
          <a:p>
            <a:pPr eaLnBrk="1" hangingPunct="1"/>
            <a:endParaRPr lang="en-US" smtClean="0"/>
          </a:p>
        </p:txBody>
      </p:sp>
      <p:pic>
        <p:nvPicPr>
          <p:cNvPr id="9220" name="Picture 4" descr="vlc"/>
          <p:cNvPicPr>
            <a:picLocks noChangeAspect="1" noChangeArrowheads="1"/>
          </p:cNvPicPr>
          <p:nvPr/>
        </p:nvPicPr>
        <p:blipFill>
          <a:blip r:embed="rId2" cstate="print"/>
          <a:srcRect/>
          <a:stretch>
            <a:fillRect/>
          </a:stretch>
        </p:blipFill>
        <p:spPr bwMode="auto">
          <a:xfrm>
            <a:off x="-190500" y="-142875"/>
            <a:ext cx="9525000" cy="7143750"/>
          </a:xfrm>
          <a:prstGeom prst="rect">
            <a:avLst/>
          </a:prstGeom>
          <a:noFill/>
          <a:ln w="9525">
            <a:noFill/>
            <a:miter lim="800000"/>
            <a:headEnd/>
            <a:tailEnd/>
          </a:ln>
        </p:spPr>
      </p:pic>
      <p:sp>
        <p:nvSpPr>
          <p:cNvPr id="9221" name="Text Box 5"/>
          <p:cNvSpPr txBox="1">
            <a:spLocks noChangeArrowheads="1"/>
          </p:cNvSpPr>
          <p:nvPr/>
        </p:nvSpPr>
        <p:spPr bwMode="auto">
          <a:xfrm>
            <a:off x="2438400" y="609600"/>
            <a:ext cx="6324600" cy="1479550"/>
          </a:xfrm>
          <a:prstGeom prst="rect">
            <a:avLst/>
          </a:prstGeom>
          <a:noFill/>
          <a:ln w="9525">
            <a:noFill/>
            <a:miter lim="800000"/>
            <a:headEnd/>
            <a:tailEnd/>
          </a:ln>
        </p:spPr>
        <p:txBody>
          <a:bodyPr>
            <a:spAutoFit/>
          </a:bodyPr>
          <a:lstStyle/>
          <a:p>
            <a:r>
              <a:rPr lang="en-US" sz="3200">
                <a:solidFill>
                  <a:srgbClr val="008000"/>
                </a:solidFill>
              </a:rPr>
              <a:t>A Definition of Community</a:t>
            </a:r>
          </a:p>
          <a:p>
            <a:endParaRPr lang="en-US" sz="3200">
              <a:solidFill>
                <a:srgbClr val="008000"/>
              </a:solidFill>
            </a:endParaRPr>
          </a:p>
          <a:p>
            <a:pPr>
              <a:spcBef>
                <a:spcPct val="50000"/>
              </a:spcBef>
            </a:pPr>
            <a:endParaRPr lang="en-US"/>
          </a:p>
        </p:txBody>
      </p:sp>
      <p:sp>
        <p:nvSpPr>
          <p:cNvPr id="9222" name="Text Box 6"/>
          <p:cNvSpPr txBox="1">
            <a:spLocks noChangeArrowheads="1"/>
          </p:cNvSpPr>
          <p:nvPr/>
        </p:nvSpPr>
        <p:spPr bwMode="auto">
          <a:xfrm>
            <a:off x="0" y="1447800"/>
            <a:ext cx="5943600" cy="3794125"/>
          </a:xfrm>
          <a:prstGeom prst="rect">
            <a:avLst/>
          </a:prstGeom>
          <a:noFill/>
          <a:ln w="9525">
            <a:noFill/>
            <a:miter lim="800000"/>
            <a:headEnd/>
            <a:tailEnd/>
          </a:ln>
        </p:spPr>
        <p:txBody>
          <a:bodyPr>
            <a:spAutoFit/>
          </a:bodyPr>
          <a:lstStyle/>
          <a:p>
            <a:pPr>
              <a:spcBef>
                <a:spcPct val="50000"/>
              </a:spcBef>
            </a:pPr>
            <a:r>
              <a:rPr lang="en-US">
                <a:solidFill>
                  <a:schemeClr val="accent2"/>
                </a:solidFill>
              </a:rPr>
              <a:t>Communities are quite simply, collections of individuals who are bound together by natural will and a set of shared ideas and ideals.</a:t>
            </a:r>
            <a:r>
              <a:rPr lang="en-US" b="1">
                <a:solidFill>
                  <a:schemeClr val="hlink"/>
                </a:solidFill>
              </a:rPr>
              <a:t> </a:t>
            </a:r>
          </a:p>
          <a:p>
            <a:pPr>
              <a:spcBef>
                <a:spcPct val="50000"/>
              </a:spcBef>
            </a:pPr>
            <a:r>
              <a:rPr lang="en-US" sz="2000" b="1"/>
              <a:t>“A system in which people can enter into relations that are determined by problems or shared ambitions rather than by rules or structure.” (Heckscher, 1994, p. 24).</a:t>
            </a:r>
            <a:r>
              <a:rPr lang="en-US" b="1"/>
              <a:t> </a:t>
            </a:r>
          </a:p>
          <a:p>
            <a:pPr>
              <a:spcBef>
                <a:spcPct val="50000"/>
              </a:spcBef>
            </a:pPr>
            <a:endParaRPr lang="en-US" sz="2000" b="1"/>
          </a:p>
          <a:p>
            <a:pPr>
              <a:spcBef>
                <a:spcPct val="50000"/>
              </a:spcBef>
            </a:pPr>
            <a:endParaRPr lang="en-US"/>
          </a:p>
        </p:txBody>
      </p:sp>
      <p:sp>
        <p:nvSpPr>
          <p:cNvPr id="9223" name="Rectangle 7"/>
          <p:cNvSpPr>
            <a:spLocks noChangeArrowheads="1"/>
          </p:cNvSpPr>
          <p:nvPr/>
        </p:nvSpPr>
        <p:spPr bwMode="auto">
          <a:xfrm>
            <a:off x="0" y="4556125"/>
            <a:ext cx="8077200" cy="1311275"/>
          </a:xfrm>
          <a:prstGeom prst="rect">
            <a:avLst/>
          </a:prstGeom>
          <a:noFill/>
          <a:ln w="9525">
            <a:noFill/>
            <a:miter lim="800000"/>
            <a:headEnd/>
            <a:tailEnd/>
          </a:ln>
        </p:spPr>
        <p:txBody>
          <a:bodyPr>
            <a:spAutoFit/>
          </a:bodyPr>
          <a:lstStyle/>
          <a:p>
            <a:pPr>
              <a:spcBef>
                <a:spcPct val="50000"/>
              </a:spcBef>
            </a:pPr>
            <a:r>
              <a:rPr lang="en-US" sz="2000" b="1">
                <a:solidFill>
                  <a:srgbClr val="FF0000"/>
                </a:solidFill>
              </a:rPr>
              <a:t>The process of social learning that occurs when people who have a common interest in some subject or problem collaborate over an extended period to share ideas, find solutions, and build innovations. (Wikipedia)</a:t>
            </a:r>
          </a:p>
        </p:txBody>
      </p:sp>
      <p:pic>
        <p:nvPicPr>
          <p:cNvPr id="9224" name="Picture 8" descr="Diversity"/>
          <p:cNvPicPr>
            <a:picLocks noChangeAspect="1" noChangeArrowheads="1"/>
          </p:cNvPicPr>
          <p:nvPr/>
        </p:nvPicPr>
        <p:blipFill>
          <a:blip r:embed="rId3" cstate="print"/>
          <a:srcRect/>
          <a:stretch>
            <a:fillRect/>
          </a:stretch>
        </p:blipFill>
        <p:spPr bwMode="auto">
          <a:xfrm>
            <a:off x="6248400" y="1371600"/>
            <a:ext cx="2541588" cy="2971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endParaRPr lang="en-US" smtClean="0"/>
          </a:p>
        </p:txBody>
      </p:sp>
      <p:sp>
        <p:nvSpPr>
          <p:cNvPr id="10243" name="Rectangle 3"/>
          <p:cNvSpPr>
            <a:spLocks noGrp="1" noChangeArrowheads="1"/>
          </p:cNvSpPr>
          <p:nvPr>
            <p:ph type="body" idx="1"/>
          </p:nvPr>
        </p:nvSpPr>
        <p:spPr/>
        <p:txBody>
          <a:bodyPr/>
          <a:lstStyle/>
          <a:p>
            <a:pPr eaLnBrk="1" hangingPunct="1"/>
            <a:endParaRPr lang="en-US" smtClean="0"/>
          </a:p>
        </p:txBody>
      </p:sp>
      <p:pic>
        <p:nvPicPr>
          <p:cNvPr id="10244" name="Picture 4" descr="vlc"/>
          <p:cNvPicPr>
            <a:picLocks noChangeAspect="1" noChangeArrowheads="1"/>
          </p:cNvPicPr>
          <p:nvPr/>
        </p:nvPicPr>
        <p:blipFill>
          <a:blip r:embed="rId2" cstate="print"/>
          <a:srcRect/>
          <a:stretch>
            <a:fillRect/>
          </a:stretch>
        </p:blipFill>
        <p:spPr bwMode="auto">
          <a:xfrm>
            <a:off x="0" y="0"/>
            <a:ext cx="9525000" cy="7143750"/>
          </a:xfrm>
          <a:prstGeom prst="rect">
            <a:avLst/>
          </a:prstGeom>
          <a:noFill/>
          <a:ln w="9525">
            <a:noFill/>
            <a:miter lim="800000"/>
            <a:headEnd/>
            <a:tailEnd/>
          </a:ln>
        </p:spPr>
      </p:pic>
      <p:sp>
        <p:nvSpPr>
          <p:cNvPr id="10245" name="Text Box 5"/>
          <p:cNvSpPr txBox="1">
            <a:spLocks noChangeArrowheads="1"/>
          </p:cNvSpPr>
          <p:nvPr/>
        </p:nvSpPr>
        <p:spPr bwMode="auto">
          <a:xfrm>
            <a:off x="3505200" y="381000"/>
            <a:ext cx="6324600" cy="1508125"/>
          </a:xfrm>
          <a:prstGeom prst="rect">
            <a:avLst/>
          </a:prstGeom>
          <a:noFill/>
          <a:ln w="9525">
            <a:noFill/>
            <a:miter lim="800000"/>
            <a:headEnd/>
            <a:tailEnd/>
          </a:ln>
        </p:spPr>
        <p:txBody>
          <a:bodyPr>
            <a:spAutoFit/>
          </a:bodyPr>
          <a:lstStyle/>
          <a:p>
            <a:r>
              <a:rPr lang="en-US" b="1">
                <a:solidFill>
                  <a:srgbClr val="008000"/>
                </a:solidFill>
              </a:rPr>
              <a:t>A Definition of Networks</a:t>
            </a:r>
          </a:p>
          <a:p>
            <a:endParaRPr lang="en-US" sz="3200">
              <a:solidFill>
                <a:srgbClr val="008000"/>
              </a:solidFill>
            </a:endParaRPr>
          </a:p>
          <a:p>
            <a:pPr>
              <a:spcBef>
                <a:spcPct val="50000"/>
              </a:spcBef>
            </a:pPr>
            <a:endParaRPr lang="en-US"/>
          </a:p>
        </p:txBody>
      </p:sp>
      <p:sp>
        <p:nvSpPr>
          <p:cNvPr id="10246" name="Rectangle 7"/>
          <p:cNvSpPr>
            <a:spLocks noChangeArrowheads="1"/>
          </p:cNvSpPr>
          <p:nvPr/>
        </p:nvSpPr>
        <p:spPr bwMode="auto">
          <a:xfrm>
            <a:off x="381000" y="914400"/>
            <a:ext cx="6858000" cy="5294313"/>
          </a:xfrm>
          <a:prstGeom prst="rect">
            <a:avLst/>
          </a:prstGeom>
          <a:noFill/>
          <a:ln w="9525">
            <a:noFill/>
            <a:miter lim="800000"/>
            <a:headEnd/>
            <a:tailEnd/>
          </a:ln>
        </p:spPr>
        <p:txBody>
          <a:bodyPr>
            <a:spAutoFit/>
          </a:bodyPr>
          <a:lstStyle/>
          <a:p>
            <a:r>
              <a:rPr lang="en-US" sz="1800" b="1"/>
              <a:t>From Wikipedia, the free encyclopedia</a:t>
            </a:r>
            <a:br>
              <a:rPr lang="en-US" sz="1800" b="1"/>
            </a:br>
            <a:endParaRPr lang="en-US" sz="1800" b="1"/>
          </a:p>
          <a:p>
            <a:r>
              <a:rPr lang="en-US" sz="2000" b="1"/>
              <a:t>Networks are created through publishing and sharing ideas and connecting with others who share passions around those ideas who learn from each other.</a:t>
            </a:r>
            <a:br>
              <a:rPr lang="en-US" sz="2000" b="1"/>
            </a:br>
            <a:r>
              <a:rPr lang="en-US" b="1"/>
              <a:t> </a:t>
            </a:r>
          </a:p>
          <a:p>
            <a:r>
              <a:rPr lang="en-US" sz="2000" b="1">
                <a:solidFill>
                  <a:srgbClr val="FF0000"/>
                </a:solidFill>
              </a:rPr>
              <a:t>Networked learning is a process of developing and maintaining connections with people and information, and communicating in such a way so as to support one another's learning</a:t>
            </a:r>
            <a:r>
              <a:rPr lang="en-US" sz="1800" b="1">
                <a:solidFill>
                  <a:srgbClr val="FF0000"/>
                </a:solidFill>
              </a:rPr>
              <a:t>.</a:t>
            </a:r>
          </a:p>
          <a:p>
            <a:endParaRPr lang="en-US" sz="1800" b="1">
              <a:solidFill>
                <a:srgbClr val="FF0000"/>
              </a:solidFill>
            </a:endParaRPr>
          </a:p>
          <a:p>
            <a:r>
              <a:rPr lang="en-US" sz="2000" b="1">
                <a:solidFill>
                  <a:schemeClr val="accent2"/>
                </a:solidFill>
              </a:rPr>
              <a:t>Connectivism (theory of learning in networks) is the use of a network with nodes and connections as a central metaphor for learning.  In this metaphor, a node is anything that can be connected to another node: information, data, feelings, images. Learning is the process of creating connections and developing a network.</a:t>
            </a:r>
            <a:r>
              <a:rPr lang="en-US" sz="2000" b="1"/>
              <a:t> </a:t>
            </a:r>
          </a:p>
        </p:txBody>
      </p:sp>
      <p:pic>
        <p:nvPicPr>
          <p:cNvPr id="10247" name="Picture 9" descr="magnetic+construction"/>
          <p:cNvPicPr>
            <a:picLocks noChangeAspect="1" noChangeArrowheads="1"/>
          </p:cNvPicPr>
          <p:nvPr/>
        </p:nvPicPr>
        <p:blipFill>
          <a:blip r:embed="rId3" cstate="print"/>
          <a:srcRect/>
          <a:stretch>
            <a:fillRect/>
          </a:stretch>
        </p:blipFill>
        <p:spPr bwMode="auto">
          <a:xfrm>
            <a:off x="7391400" y="2590800"/>
            <a:ext cx="2014538" cy="2133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9">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FF33CC"/>
      </a:hlink>
      <a:folHlink>
        <a:srgbClr val="0033CC"/>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Default Design 8">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FFFFFF"/>
        </a:hlink>
        <a:folHlink>
          <a:srgbClr val="0033CC"/>
        </a:folHlink>
      </a:clrScheme>
      <a:clrMap bg1="lt1" tx1="dk1" bg2="lt2" tx2="dk2" accent1="accent1" accent2="accent2" accent3="accent3" accent4="accent4" accent5="accent5" accent6="accent6" hlink="hlink" folHlink="folHlink"/>
    </a:extraClrScheme>
    <a:extraClrScheme>
      <a:clrScheme name="Default Design 9">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FF33CC"/>
        </a:hlink>
        <a:folHlink>
          <a:srgbClr val="0033C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1754</TotalTime>
  <Words>890</Words>
  <Application>Microsoft Office PowerPoint</Application>
  <PresentationFormat>On-screen Show (4:3)</PresentationFormat>
  <Paragraphs>102</Paragraphs>
  <Slides>22</Slides>
  <Notes>5</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Default Design</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      Bus- Stop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Sheryl Nussbaum-Beach</dc:creator>
  <cp:lastModifiedBy>snbeach</cp:lastModifiedBy>
  <cp:revision>78</cp:revision>
  <dcterms:created xsi:type="dcterms:W3CDTF">2008-03-13T06:11:51Z</dcterms:created>
  <dcterms:modified xsi:type="dcterms:W3CDTF">2010-08-03T15:23:17Z</dcterms:modified>
</cp:coreProperties>
</file>